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66" r:id="rId2"/>
    <p:sldId id="267" r:id="rId3"/>
    <p:sldId id="295" r:id="rId4"/>
    <p:sldId id="269" r:id="rId5"/>
    <p:sldId id="271" r:id="rId6"/>
    <p:sldId id="272" r:id="rId7"/>
    <p:sldId id="273" r:id="rId8"/>
    <p:sldId id="290" r:id="rId9"/>
    <p:sldId id="297" r:id="rId10"/>
    <p:sldId id="289" r:id="rId11"/>
    <p:sldId id="298" r:id="rId12"/>
    <p:sldId id="301" r:id="rId13"/>
    <p:sldId id="300" r:id="rId14"/>
    <p:sldId id="302" r:id="rId15"/>
    <p:sldId id="293" r:id="rId16"/>
  </p:sldIdLst>
  <p:sldSz cx="9144000" cy="5715000" type="screen16x10"/>
  <p:notesSz cx="6797675" cy="9926638"/>
  <p:defaultTextStyle>
    <a:defPPr>
      <a:defRPr lang="nb-NO"/>
    </a:defPPr>
    <a:lvl1pPr marL="0" algn="l" defTabSz="10900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5036" algn="l" defTabSz="10900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0071" algn="l" defTabSz="10900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5106" algn="l" defTabSz="10900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80142" algn="l" defTabSz="10900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5178" algn="l" defTabSz="10900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70215" algn="l" defTabSz="10900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5250" algn="l" defTabSz="10900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60286" algn="l" defTabSz="10900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2362" autoAdjust="0"/>
  </p:normalViewPr>
  <p:slideViewPr>
    <p:cSldViewPr>
      <p:cViewPr varScale="1">
        <p:scale>
          <a:sx n="110" d="100"/>
          <a:sy n="110" d="100"/>
        </p:scale>
        <p:origin x="-342" y="-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96EDE-FAB7-40ED-82AF-87DA1934901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2068721-BE96-40CC-8D88-1C3E1FE7148E}">
      <dgm:prSet/>
      <dgm:spPr/>
      <dgm:t>
        <a:bodyPr/>
        <a:lstStyle/>
        <a:p>
          <a:pPr rtl="0"/>
          <a:r>
            <a:rPr lang="ru-RU" dirty="0"/>
            <a:t>НАШИ ОСНОВНЫЕ ПРОЕКТЫ</a:t>
          </a:r>
          <a:endParaRPr lang="en-US" dirty="0"/>
        </a:p>
      </dgm:t>
    </dgm:pt>
    <dgm:pt modelId="{6407D35A-C638-4668-A4AB-EA01C154C0D0}" type="parTrans" cxnId="{561BA906-6004-4139-A001-5E1D44FF2B3E}">
      <dgm:prSet/>
      <dgm:spPr/>
      <dgm:t>
        <a:bodyPr/>
        <a:lstStyle/>
        <a:p>
          <a:endParaRPr lang="nb-NO"/>
        </a:p>
      </dgm:t>
    </dgm:pt>
    <dgm:pt modelId="{5B0787A1-4F88-4849-96C7-1A37164E498B}" type="sibTrans" cxnId="{561BA906-6004-4139-A001-5E1D44FF2B3E}">
      <dgm:prSet/>
      <dgm:spPr/>
      <dgm:t>
        <a:bodyPr/>
        <a:lstStyle/>
        <a:p>
          <a:endParaRPr lang="nb-NO"/>
        </a:p>
      </dgm:t>
    </dgm:pt>
    <dgm:pt modelId="{18057B49-2A84-4000-AA8B-33C9924DA26D}" type="pres">
      <dgm:prSet presAssocID="{60B96EDE-FAB7-40ED-82AF-87DA193490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DC489C-6EC2-44FF-B21E-86F16FB33117}" type="pres">
      <dgm:prSet presAssocID="{F2068721-BE96-40CC-8D88-1C3E1FE7148E}" presName="parentText" presStyleLbl="node1" presStyleIdx="0" presStyleCnt="1" custLinFactY="-100000" custLinFactNeighborX="156" custLinFactNeighborY="-140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BE2102-8C1D-4C0B-AA08-1655B730CA7B}" type="presOf" srcId="{60B96EDE-FAB7-40ED-82AF-87DA19349017}" destId="{18057B49-2A84-4000-AA8B-33C9924DA26D}" srcOrd="0" destOrd="0" presId="urn:microsoft.com/office/officeart/2005/8/layout/vList2"/>
    <dgm:cxn modelId="{561BA906-6004-4139-A001-5E1D44FF2B3E}" srcId="{60B96EDE-FAB7-40ED-82AF-87DA19349017}" destId="{F2068721-BE96-40CC-8D88-1C3E1FE7148E}" srcOrd="0" destOrd="0" parTransId="{6407D35A-C638-4668-A4AB-EA01C154C0D0}" sibTransId="{5B0787A1-4F88-4849-96C7-1A37164E498B}"/>
    <dgm:cxn modelId="{5BC2B801-7CB8-4094-88A1-32C811A1CBC4}" type="presOf" srcId="{F2068721-BE96-40CC-8D88-1C3E1FE7148E}" destId="{BDDC489C-6EC2-44FF-B21E-86F16FB33117}" srcOrd="0" destOrd="0" presId="urn:microsoft.com/office/officeart/2005/8/layout/vList2"/>
    <dgm:cxn modelId="{6C114327-AB47-4145-BBBD-78AA18A1366B}" type="presParOf" srcId="{18057B49-2A84-4000-AA8B-33C9924DA26D}" destId="{BDDC489C-6EC2-44FF-B21E-86F16FB331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B96EDE-FAB7-40ED-82AF-87DA1934901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2068721-BE96-40CC-8D88-1C3E1FE7148E}">
      <dgm:prSet/>
      <dgm:spPr/>
      <dgm:t>
        <a:bodyPr/>
        <a:lstStyle/>
        <a:p>
          <a:pPr rtl="0"/>
          <a:r>
            <a:rPr lang="ru-RU" dirty="0">
              <a:latin typeface="Arial Narrow" panose="020B0606020202030204" pitchFamily="34" charset="0"/>
            </a:rPr>
            <a:t>ОДНОСТУПЕНЧАТЫЙ РЕДУКТОР</a:t>
          </a:r>
          <a:endParaRPr lang="en-US" dirty="0">
            <a:latin typeface="Arial Narrow" panose="020B0606020202030204" pitchFamily="34" charset="0"/>
          </a:endParaRPr>
        </a:p>
      </dgm:t>
    </dgm:pt>
    <dgm:pt modelId="{6407D35A-C638-4668-A4AB-EA01C154C0D0}" type="parTrans" cxnId="{561BA906-6004-4139-A001-5E1D44FF2B3E}">
      <dgm:prSet/>
      <dgm:spPr/>
      <dgm:t>
        <a:bodyPr/>
        <a:lstStyle/>
        <a:p>
          <a:endParaRPr lang="nb-NO"/>
        </a:p>
      </dgm:t>
    </dgm:pt>
    <dgm:pt modelId="{5B0787A1-4F88-4849-96C7-1A37164E498B}" type="sibTrans" cxnId="{561BA906-6004-4139-A001-5E1D44FF2B3E}">
      <dgm:prSet/>
      <dgm:spPr/>
      <dgm:t>
        <a:bodyPr/>
        <a:lstStyle/>
        <a:p>
          <a:endParaRPr lang="nb-NO"/>
        </a:p>
      </dgm:t>
    </dgm:pt>
    <dgm:pt modelId="{18057B49-2A84-4000-AA8B-33C9924DA26D}" type="pres">
      <dgm:prSet presAssocID="{60B96EDE-FAB7-40ED-82AF-87DA193490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DC489C-6EC2-44FF-B21E-86F16FB33117}" type="pres">
      <dgm:prSet presAssocID="{F2068721-BE96-40CC-8D88-1C3E1FE7148E}" presName="parentText" presStyleLbl="node1" presStyleIdx="0" presStyleCnt="1" custLinFactY="-126637" custLinFactNeighborX="7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3CBC23-8716-4783-9107-6DCF4D9C4B8D}" type="presOf" srcId="{F2068721-BE96-40CC-8D88-1C3E1FE7148E}" destId="{BDDC489C-6EC2-44FF-B21E-86F16FB33117}" srcOrd="0" destOrd="0" presId="urn:microsoft.com/office/officeart/2005/8/layout/vList2"/>
    <dgm:cxn modelId="{561BA906-6004-4139-A001-5E1D44FF2B3E}" srcId="{60B96EDE-FAB7-40ED-82AF-87DA19349017}" destId="{F2068721-BE96-40CC-8D88-1C3E1FE7148E}" srcOrd="0" destOrd="0" parTransId="{6407D35A-C638-4668-A4AB-EA01C154C0D0}" sibTransId="{5B0787A1-4F88-4849-96C7-1A37164E498B}"/>
    <dgm:cxn modelId="{CB614BFE-8CCB-485A-9FA2-B883A286993D}" type="presOf" srcId="{60B96EDE-FAB7-40ED-82AF-87DA19349017}" destId="{18057B49-2A84-4000-AA8B-33C9924DA26D}" srcOrd="0" destOrd="0" presId="urn:microsoft.com/office/officeart/2005/8/layout/vList2"/>
    <dgm:cxn modelId="{AF929345-25C2-45E0-96B2-4B5B79891447}" type="presParOf" srcId="{18057B49-2A84-4000-AA8B-33C9924DA26D}" destId="{BDDC489C-6EC2-44FF-B21E-86F16FB331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B96EDE-FAB7-40ED-82AF-87DA1934901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2068721-BE96-40CC-8D88-1C3E1FE7148E}">
      <dgm:prSet/>
      <dgm:spPr/>
      <dgm:t>
        <a:bodyPr/>
        <a:lstStyle/>
        <a:p>
          <a:pPr rtl="0"/>
          <a:r>
            <a:rPr lang="ru-RU" dirty="0">
              <a:latin typeface="Arial Narrow" panose="020B0606020202030204" pitchFamily="34" charset="0"/>
            </a:rPr>
            <a:t>ПОНИЖАЮЩИЙ РЕДУКТОР </a:t>
          </a:r>
          <a:r>
            <a:rPr lang="en-US" dirty="0">
              <a:latin typeface="Arial Narrow" panose="020B0606020202030204" pitchFamily="34" charset="0"/>
            </a:rPr>
            <a:t>GXU</a:t>
          </a:r>
        </a:p>
      </dgm:t>
    </dgm:pt>
    <dgm:pt modelId="{6407D35A-C638-4668-A4AB-EA01C154C0D0}" type="parTrans" cxnId="{561BA906-6004-4139-A001-5E1D44FF2B3E}">
      <dgm:prSet/>
      <dgm:spPr/>
      <dgm:t>
        <a:bodyPr/>
        <a:lstStyle/>
        <a:p>
          <a:endParaRPr lang="nb-NO"/>
        </a:p>
      </dgm:t>
    </dgm:pt>
    <dgm:pt modelId="{5B0787A1-4F88-4849-96C7-1A37164E498B}" type="sibTrans" cxnId="{561BA906-6004-4139-A001-5E1D44FF2B3E}">
      <dgm:prSet/>
      <dgm:spPr/>
      <dgm:t>
        <a:bodyPr/>
        <a:lstStyle/>
        <a:p>
          <a:endParaRPr lang="nb-NO"/>
        </a:p>
      </dgm:t>
    </dgm:pt>
    <dgm:pt modelId="{18057B49-2A84-4000-AA8B-33C9924DA26D}" type="pres">
      <dgm:prSet presAssocID="{60B96EDE-FAB7-40ED-82AF-87DA193490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DC489C-6EC2-44FF-B21E-86F16FB33117}" type="pres">
      <dgm:prSet presAssocID="{F2068721-BE96-40CC-8D88-1C3E1FE7148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E0F4E9-9371-4400-A239-03E18B95F5B4}" type="presOf" srcId="{60B96EDE-FAB7-40ED-82AF-87DA19349017}" destId="{18057B49-2A84-4000-AA8B-33C9924DA26D}" srcOrd="0" destOrd="0" presId="urn:microsoft.com/office/officeart/2005/8/layout/vList2"/>
    <dgm:cxn modelId="{561BA906-6004-4139-A001-5E1D44FF2B3E}" srcId="{60B96EDE-FAB7-40ED-82AF-87DA19349017}" destId="{F2068721-BE96-40CC-8D88-1C3E1FE7148E}" srcOrd="0" destOrd="0" parTransId="{6407D35A-C638-4668-A4AB-EA01C154C0D0}" sibTransId="{5B0787A1-4F88-4849-96C7-1A37164E498B}"/>
    <dgm:cxn modelId="{B23E3EF0-4DD1-403B-84AB-526AFAFB3086}" type="presOf" srcId="{F2068721-BE96-40CC-8D88-1C3E1FE7148E}" destId="{BDDC489C-6EC2-44FF-B21E-86F16FB33117}" srcOrd="0" destOrd="0" presId="urn:microsoft.com/office/officeart/2005/8/layout/vList2"/>
    <dgm:cxn modelId="{FD78CE7E-2F9B-4CFD-B1CD-4D526CAA59E6}" type="presParOf" srcId="{18057B49-2A84-4000-AA8B-33C9924DA26D}" destId="{BDDC489C-6EC2-44FF-B21E-86F16FB331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B96EDE-FAB7-40ED-82AF-87DA1934901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2068721-BE96-40CC-8D88-1C3E1FE7148E}">
      <dgm:prSet/>
      <dgm:spPr/>
      <dgm:t>
        <a:bodyPr/>
        <a:lstStyle/>
        <a:p>
          <a:pPr rtl="0"/>
          <a:r>
            <a:rPr lang="ru-RU" dirty="0">
              <a:latin typeface="Arial Narrow" panose="020B0606020202030204" pitchFamily="34" charset="0"/>
            </a:rPr>
            <a:t>СУММИРУЮЩИЙ РЕДУКТОР</a:t>
          </a:r>
          <a:endParaRPr lang="en-US" dirty="0">
            <a:latin typeface="Arial Narrow" panose="020B0606020202030204" pitchFamily="34" charset="0"/>
          </a:endParaRPr>
        </a:p>
      </dgm:t>
    </dgm:pt>
    <dgm:pt modelId="{6407D35A-C638-4668-A4AB-EA01C154C0D0}" type="parTrans" cxnId="{561BA906-6004-4139-A001-5E1D44FF2B3E}">
      <dgm:prSet/>
      <dgm:spPr/>
      <dgm:t>
        <a:bodyPr/>
        <a:lstStyle/>
        <a:p>
          <a:endParaRPr lang="nb-NO"/>
        </a:p>
      </dgm:t>
    </dgm:pt>
    <dgm:pt modelId="{5B0787A1-4F88-4849-96C7-1A37164E498B}" type="sibTrans" cxnId="{561BA906-6004-4139-A001-5E1D44FF2B3E}">
      <dgm:prSet/>
      <dgm:spPr/>
      <dgm:t>
        <a:bodyPr/>
        <a:lstStyle/>
        <a:p>
          <a:endParaRPr lang="nb-NO"/>
        </a:p>
      </dgm:t>
    </dgm:pt>
    <dgm:pt modelId="{18057B49-2A84-4000-AA8B-33C9924DA26D}" type="pres">
      <dgm:prSet presAssocID="{60B96EDE-FAB7-40ED-82AF-87DA193490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DC489C-6EC2-44FF-B21E-86F16FB33117}" type="pres">
      <dgm:prSet presAssocID="{F2068721-BE96-40CC-8D88-1C3E1FE7148E}" presName="parentText" presStyleLbl="node1" presStyleIdx="0" presStyleCnt="1" custLinFactNeighborY="168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7E55BC-3DED-4E2A-8515-B7555F9EEA1B}" type="presOf" srcId="{F2068721-BE96-40CC-8D88-1C3E1FE7148E}" destId="{BDDC489C-6EC2-44FF-B21E-86F16FB33117}" srcOrd="0" destOrd="0" presId="urn:microsoft.com/office/officeart/2005/8/layout/vList2"/>
    <dgm:cxn modelId="{AC3CF49A-D620-4322-B31E-C73A0F52177D}" type="presOf" srcId="{60B96EDE-FAB7-40ED-82AF-87DA19349017}" destId="{18057B49-2A84-4000-AA8B-33C9924DA26D}" srcOrd="0" destOrd="0" presId="urn:microsoft.com/office/officeart/2005/8/layout/vList2"/>
    <dgm:cxn modelId="{561BA906-6004-4139-A001-5E1D44FF2B3E}" srcId="{60B96EDE-FAB7-40ED-82AF-87DA19349017}" destId="{F2068721-BE96-40CC-8D88-1C3E1FE7148E}" srcOrd="0" destOrd="0" parTransId="{6407D35A-C638-4668-A4AB-EA01C154C0D0}" sibTransId="{5B0787A1-4F88-4849-96C7-1A37164E498B}"/>
    <dgm:cxn modelId="{6994801B-705A-4479-A514-76A1A135A6CC}" type="presParOf" srcId="{18057B49-2A84-4000-AA8B-33C9924DA26D}" destId="{BDDC489C-6EC2-44FF-B21E-86F16FB331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B96EDE-FAB7-40ED-82AF-87DA1934901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2068721-BE96-40CC-8D88-1C3E1FE7148E}">
      <dgm:prSet/>
      <dgm:spPr/>
      <dgm:t>
        <a:bodyPr/>
        <a:lstStyle/>
        <a:p>
          <a:pPr rtl="0"/>
          <a:r>
            <a:rPr lang="ru-RU" dirty="0"/>
            <a:t>ВИНТ РЕГУЛИРУЕМОГО ШАГА</a:t>
          </a:r>
          <a:endParaRPr lang="en-US" dirty="0"/>
        </a:p>
      </dgm:t>
    </dgm:pt>
    <dgm:pt modelId="{6407D35A-C638-4668-A4AB-EA01C154C0D0}" type="parTrans" cxnId="{561BA906-6004-4139-A001-5E1D44FF2B3E}">
      <dgm:prSet/>
      <dgm:spPr/>
      <dgm:t>
        <a:bodyPr/>
        <a:lstStyle/>
        <a:p>
          <a:endParaRPr lang="nb-NO"/>
        </a:p>
      </dgm:t>
    </dgm:pt>
    <dgm:pt modelId="{5B0787A1-4F88-4849-96C7-1A37164E498B}" type="sibTrans" cxnId="{561BA906-6004-4139-A001-5E1D44FF2B3E}">
      <dgm:prSet/>
      <dgm:spPr/>
      <dgm:t>
        <a:bodyPr/>
        <a:lstStyle/>
        <a:p>
          <a:endParaRPr lang="nb-NO"/>
        </a:p>
      </dgm:t>
    </dgm:pt>
    <dgm:pt modelId="{18057B49-2A84-4000-AA8B-33C9924DA26D}" type="pres">
      <dgm:prSet presAssocID="{60B96EDE-FAB7-40ED-82AF-87DA193490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DC489C-6EC2-44FF-B21E-86F16FB33117}" type="pres">
      <dgm:prSet presAssocID="{F2068721-BE96-40CC-8D88-1C3E1FE7148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A21635-6051-4471-9D3D-33AF26D287FB}" type="presOf" srcId="{F2068721-BE96-40CC-8D88-1C3E1FE7148E}" destId="{BDDC489C-6EC2-44FF-B21E-86F16FB33117}" srcOrd="0" destOrd="0" presId="urn:microsoft.com/office/officeart/2005/8/layout/vList2"/>
    <dgm:cxn modelId="{561BA906-6004-4139-A001-5E1D44FF2B3E}" srcId="{60B96EDE-FAB7-40ED-82AF-87DA19349017}" destId="{F2068721-BE96-40CC-8D88-1C3E1FE7148E}" srcOrd="0" destOrd="0" parTransId="{6407D35A-C638-4668-A4AB-EA01C154C0D0}" sibTransId="{5B0787A1-4F88-4849-96C7-1A37164E498B}"/>
    <dgm:cxn modelId="{E7DA2DD8-8AF6-4E11-81B1-C374700FAD8E}" type="presOf" srcId="{60B96EDE-FAB7-40ED-82AF-87DA19349017}" destId="{18057B49-2A84-4000-AA8B-33C9924DA26D}" srcOrd="0" destOrd="0" presId="urn:microsoft.com/office/officeart/2005/8/layout/vList2"/>
    <dgm:cxn modelId="{3F3662B2-FA3C-452D-9DF0-ECB616CAA402}" type="presParOf" srcId="{18057B49-2A84-4000-AA8B-33C9924DA26D}" destId="{BDDC489C-6EC2-44FF-B21E-86F16FB331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B96EDE-FAB7-40ED-82AF-87DA1934901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2068721-BE96-40CC-8D88-1C3E1FE7148E}">
      <dgm:prSet/>
      <dgm:spPr/>
      <dgm:t>
        <a:bodyPr/>
        <a:lstStyle/>
        <a:p>
          <a:pPr rtl="0"/>
          <a:r>
            <a:rPr lang="ru-RU" dirty="0"/>
            <a:t>НАСАДКА</a:t>
          </a:r>
          <a:endParaRPr lang="en-US" dirty="0"/>
        </a:p>
      </dgm:t>
    </dgm:pt>
    <dgm:pt modelId="{6407D35A-C638-4668-A4AB-EA01C154C0D0}" type="parTrans" cxnId="{561BA906-6004-4139-A001-5E1D44FF2B3E}">
      <dgm:prSet/>
      <dgm:spPr/>
      <dgm:t>
        <a:bodyPr/>
        <a:lstStyle/>
        <a:p>
          <a:endParaRPr lang="nb-NO"/>
        </a:p>
      </dgm:t>
    </dgm:pt>
    <dgm:pt modelId="{5B0787A1-4F88-4849-96C7-1A37164E498B}" type="sibTrans" cxnId="{561BA906-6004-4139-A001-5E1D44FF2B3E}">
      <dgm:prSet/>
      <dgm:spPr/>
      <dgm:t>
        <a:bodyPr/>
        <a:lstStyle/>
        <a:p>
          <a:endParaRPr lang="nb-NO"/>
        </a:p>
      </dgm:t>
    </dgm:pt>
    <dgm:pt modelId="{18057B49-2A84-4000-AA8B-33C9924DA26D}" type="pres">
      <dgm:prSet presAssocID="{60B96EDE-FAB7-40ED-82AF-87DA193490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DC489C-6EC2-44FF-B21E-86F16FB33117}" type="pres">
      <dgm:prSet presAssocID="{F2068721-BE96-40CC-8D88-1C3E1FE7148E}" presName="parentText" presStyleLbl="node1" presStyleIdx="0" presStyleCnt="1" custLinFactY="-100000" custLinFactNeighborY="-140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B144B1-36C7-4335-A1E7-0FD61CBDF558}" type="presOf" srcId="{60B96EDE-FAB7-40ED-82AF-87DA19349017}" destId="{18057B49-2A84-4000-AA8B-33C9924DA26D}" srcOrd="0" destOrd="0" presId="urn:microsoft.com/office/officeart/2005/8/layout/vList2"/>
    <dgm:cxn modelId="{561BA906-6004-4139-A001-5E1D44FF2B3E}" srcId="{60B96EDE-FAB7-40ED-82AF-87DA19349017}" destId="{F2068721-BE96-40CC-8D88-1C3E1FE7148E}" srcOrd="0" destOrd="0" parTransId="{6407D35A-C638-4668-A4AB-EA01C154C0D0}" sibTransId="{5B0787A1-4F88-4849-96C7-1A37164E498B}"/>
    <dgm:cxn modelId="{44606243-67BA-4389-AE4C-9B9E602D62B0}" type="presOf" srcId="{F2068721-BE96-40CC-8D88-1C3E1FE7148E}" destId="{BDDC489C-6EC2-44FF-B21E-86F16FB33117}" srcOrd="0" destOrd="0" presId="urn:microsoft.com/office/officeart/2005/8/layout/vList2"/>
    <dgm:cxn modelId="{0147518A-DAED-4359-96B3-D74DDF293AEF}" type="presParOf" srcId="{18057B49-2A84-4000-AA8B-33C9924DA26D}" destId="{BDDC489C-6EC2-44FF-B21E-86F16FB331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DC489C-6EC2-44FF-B21E-86F16FB33117}">
      <dsp:nvSpPr>
        <dsp:cNvPr id="0" name=""/>
        <dsp:cNvSpPr/>
      </dsp:nvSpPr>
      <dsp:spPr>
        <a:xfrm>
          <a:off x="0" y="0"/>
          <a:ext cx="5652120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НАШИ ОСНОВНЫЕ ПРОЕКТЫ</a:t>
          </a:r>
          <a:endParaRPr lang="en-US" sz="1600" kern="1200" dirty="0"/>
        </a:p>
      </dsp:txBody>
      <dsp:txXfrm>
        <a:off x="0" y="0"/>
        <a:ext cx="5652120" cy="393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DC489C-6EC2-44FF-B21E-86F16FB33117}">
      <dsp:nvSpPr>
        <dsp:cNvPr id="0" name=""/>
        <dsp:cNvSpPr/>
      </dsp:nvSpPr>
      <dsp:spPr>
        <a:xfrm>
          <a:off x="0" y="0"/>
          <a:ext cx="5705827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Arial Narrow" panose="020B0606020202030204" pitchFamily="34" charset="0"/>
            </a:rPr>
            <a:t>ОДНОСТУПЕНЧАТЫЙ РЕДУКТОР</a:t>
          </a:r>
          <a:endParaRPr lang="en-US" sz="1700" kern="1200" dirty="0">
            <a:latin typeface="Arial Narrow" panose="020B0606020202030204" pitchFamily="34" charset="0"/>
          </a:endParaRPr>
        </a:p>
      </dsp:txBody>
      <dsp:txXfrm>
        <a:off x="0" y="0"/>
        <a:ext cx="5705827" cy="397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DC489C-6EC2-44FF-B21E-86F16FB33117}">
      <dsp:nvSpPr>
        <dsp:cNvPr id="0" name=""/>
        <dsp:cNvSpPr/>
      </dsp:nvSpPr>
      <dsp:spPr>
        <a:xfrm>
          <a:off x="0" y="1143"/>
          <a:ext cx="565212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Arial Narrow" panose="020B0606020202030204" pitchFamily="34" charset="0"/>
            </a:rPr>
            <a:t>ПОНИЖАЮЩИЙ РЕДУКТОР </a:t>
          </a:r>
          <a:r>
            <a:rPr lang="en-US" sz="1700" kern="1200" dirty="0">
              <a:latin typeface="Arial Narrow" panose="020B0606020202030204" pitchFamily="34" charset="0"/>
            </a:rPr>
            <a:t>GXU</a:t>
          </a:r>
        </a:p>
      </dsp:txBody>
      <dsp:txXfrm>
        <a:off x="0" y="1143"/>
        <a:ext cx="5652120" cy="397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DC489C-6EC2-44FF-B21E-86F16FB33117}">
      <dsp:nvSpPr>
        <dsp:cNvPr id="0" name=""/>
        <dsp:cNvSpPr/>
      </dsp:nvSpPr>
      <dsp:spPr>
        <a:xfrm>
          <a:off x="0" y="2286"/>
          <a:ext cx="565212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Arial Narrow" panose="020B0606020202030204" pitchFamily="34" charset="0"/>
            </a:rPr>
            <a:t>СУММИРУЮЩИЙ РЕДУКТОР</a:t>
          </a:r>
          <a:endParaRPr lang="en-US" sz="1700" kern="1200" dirty="0">
            <a:latin typeface="Arial Narrow" panose="020B0606020202030204" pitchFamily="34" charset="0"/>
          </a:endParaRPr>
        </a:p>
      </dsp:txBody>
      <dsp:txXfrm>
        <a:off x="0" y="2286"/>
        <a:ext cx="5652120" cy="397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DC489C-6EC2-44FF-B21E-86F16FB33117}">
      <dsp:nvSpPr>
        <dsp:cNvPr id="0" name=""/>
        <dsp:cNvSpPr/>
      </dsp:nvSpPr>
      <dsp:spPr>
        <a:xfrm>
          <a:off x="0" y="3483"/>
          <a:ext cx="5661248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ВИНТ РЕГУЛИРУЕМОГО ШАГА</a:t>
          </a:r>
          <a:endParaRPr lang="en-US" sz="1600" kern="1200" dirty="0"/>
        </a:p>
      </dsp:txBody>
      <dsp:txXfrm>
        <a:off x="0" y="3483"/>
        <a:ext cx="5661248" cy="3931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DC489C-6EC2-44FF-B21E-86F16FB33117}">
      <dsp:nvSpPr>
        <dsp:cNvPr id="0" name=""/>
        <dsp:cNvSpPr/>
      </dsp:nvSpPr>
      <dsp:spPr>
        <a:xfrm>
          <a:off x="0" y="0"/>
          <a:ext cx="5652120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НАСАДКА</a:t>
          </a:r>
          <a:endParaRPr lang="en-US" sz="1600" kern="1200" dirty="0"/>
        </a:p>
      </dsp:txBody>
      <dsp:txXfrm>
        <a:off x="0" y="0"/>
        <a:ext cx="5652120" cy="393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59CEF-F7AF-4886-B94C-CBFD59D513AC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2FB8F-D3C6-41C7-87EC-E51E1EE875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515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405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8809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214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7619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023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6428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5833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5238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422031" y="1143000"/>
            <a:ext cx="8229600" cy="1524000"/>
          </a:xfrm>
        </p:spPr>
        <p:txBody>
          <a:bodyPr vert="horz" lIns="54517" tIns="0" rIns="54517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7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28" name="Plassholder for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6BE0-73B7-42A5-9946-1F5E6A241B1F}" type="datetimeFigureOut">
              <a:rPr lang="nb-NO" smtClean="0"/>
              <a:pPr/>
              <a:t>13.06.2018</a:t>
            </a:fld>
            <a:endParaRPr lang="nb-NO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9" name="Plassholder for lysbilde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5450-D1D0-458E-8D03-6BB335A74AD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1371600" y="2776418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5167" indent="0" algn="ctr">
              <a:buNone/>
            </a:lvl2pPr>
            <a:lvl3pPr marL="1090333" indent="0" algn="ctr">
              <a:buNone/>
            </a:lvl3pPr>
            <a:lvl4pPr marL="1635500" indent="0" algn="ctr">
              <a:buNone/>
            </a:lvl4pPr>
            <a:lvl5pPr marL="2180666" indent="0" algn="ctr">
              <a:buNone/>
            </a:lvl5pPr>
            <a:lvl6pPr marL="2725833" indent="0" algn="ctr">
              <a:buNone/>
            </a:lvl6pPr>
            <a:lvl7pPr marL="3270999" indent="0" algn="ctr">
              <a:buNone/>
            </a:lvl7pPr>
            <a:lvl8pPr marL="3816166" indent="0" algn="ctr">
              <a:buNone/>
            </a:lvl8pPr>
            <a:lvl9pPr marL="4361333" indent="0" algn="ctr">
              <a:buNone/>
            </a:lvl9pPr>
          </a:lstStyle>
          <a:p>
            <a:r>
              <a:rPr kumimoji="0" lang="nb-NO"/>
              <a:t>Klikk for å redigere undertittelstil i malen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6BE0-73B7-42A5-9946-1F5E6A241B1F}" type="datetimeFigureOut">
              <a:rPr lang="nb-NO" smtClean="0"/>
              <a:pPr/>
              <a:t>13.06.2018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5450-D1D0-458E-8D03-6BB335A74AD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28870"/>
            <a:ext cx="2057400" cy="4876271"/>
          </a:xfrm>
        </p:spPr>
        <p:txBody>
          <a:bodyPr vert="eaVert"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28870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6BE0-73B7-42A5-9946-1F5E6A241B1F}" type="datetimeFigureOut">
              <a:rPr lang="nb-NO" smtClean="0"/>
              <a:pPr/>
              <a:t>13.06.2018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5450-D1D0-458E-8D03-6BB335A74AD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6BE0-73B7-42A5-9946-1F5E6A241B1F}" type="datetimeFigureOut">
              <a:rPr lang="nb-NO" smtClean="0"/>
              <a:pPr/>
              <a:t>13.06.2018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5450-D1D0-458E-8D03-6BB335A74AD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00200" y="2089825"/>
            <a:ext cx="7086600" cy="1258093"/>
          </a:xfrm>
        </p:spPr>
        <p:txBody>
          <a:bodyPr anchor="t"/>
          <a:lstStyle>
            <a:lvl1pPr marL="87227" indent="0" algn="l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6BE0-73B7-42A5-9946-1F5E6A241B1F}" type="datetimeFigureOut">
              <a:rPr lang="nb-NO" smtClean="0"/>
              <a:pPr/>
              <a:t>13.06.2018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924800" y="5347235"/>
            <a:ext cx="762000" cy="304271"/>
          </a:xfrm>
        </p:spPr>
        <p:txBody>
          <a:bodyPr/>
          <a:lstStyle/>
          <a:p>
            <a:fld id="{2FE35450-D1D0-458E-8D03-6BB335A74AD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33502"/>
            <a:ext cx="4038600" cy="3771636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33502"/>
            <a:ext cx="4038600" cy="3771636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6BE0-73B7-42A5-9946-1F5E6A241B1F}" type="datetimeFigureOut">
              <a:rPr lang="nb-NO" smtClean="0"/>
              <a:pPr/>
              <a:t>13.06.2018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5450-D1D0-458E-8D03-6BB335A74AD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4" y="1279264"/>
            <a:ext cx="4040188" cy="625739"/>
          </a:xfrm>
        </p:spPr>
        <p:txBody>
          <a:bodyPr anchor="ctr"/>
          <a:lstStyle>
            <a:lvl1pPr marL="0" indent="0">
              <a:buNone/>
              <a:defRPr sz="2900" b="0" cap="all" baseline="0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35" y="1279264"/>
            <a:ext cx="4041774" cy="625739"/>
          </a:xfrm>
        </p:spPr>
        <p:txBody>
          <a:bodyPr anchor="ctr"/>
          <a:lstStyle>
            <a:lvl1pPr marL="0" indent="0">
              <a:buNone/>
              <a:defRPr sz="2900" b="0" cap="all" baseline="0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4" y="1968504"/>
            <a:ext cx="4040188" cy="313663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5" y="1968504"/>
            <a:ext cx="4041774" cy="313663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6BE0-73B7-42A5-9946-1F5E6A241B1F}" type="datetimeFigureOut">
              <a:rPr lang="nb-NO" smtClean="0"/>
              <a:pPr/>
              <a:t>13.06.2018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5450-D1D0-458E-8D03-6BB335A74AD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6BE0-73B7-42A5-9946-1F5E6A241B1F}" type="datetimeFigureOut">
              <a:rPr lang="nb-NO" smtClean="0"/>
              <a:pPr/>
              <a:t>13.06.2018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5450-D1D0-458E-8D03-6BB335A74AD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6BE0-73B7-42A5-9946-1F5E6A241B1F}" type="datetimeFigureOut">
              <a:rPr lang="nb-NO" smtClean="0"/>
              <a:pPr/>
              <a:t>13.06.2018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5450-D1D0-458E-8D03-6BB335A74AD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6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57205" y="1270003"/>
            <a:ext cx="3008313" cy="3835136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3575055" y="227545"/>
            <a:ext cx="5111751" cy="4877594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400"/>
            </a:lvl4pPr>
            <a:lvl5pPr>
              <a:defRPr sz="21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6BE0-73B7-42A5-9946-1F5E6A241B1F}" type="datetimeFigureOut">
              <a:rPr lang="nb-NO" smtClean="0"/>
              <a:pPr/>
              <a:t>13.06.2018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5450-D1D0-458E-8D03-6BB335A74AD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28800" y="508002"/>
            <a:ext cx="5486400" cy="435240"/>
          </a:xfrm>
        </p:spPr>
        <p:txBody>
          <a:bodyPr lIns="54517" rIns="54517" bIns="0" anchor="b">
            <a:sp3d prstMaterial="softEdge"/>
          </a:bodyPr>
          <a:lstStyle>
            <a:lvl1pPr algn="ctr">
              <a:buNone/>
              <a:defRPr sz="2400" b="1"/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828800" y="1526648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800"/>
            </a:lvl1pPr>
          </a:lstStyle>
          <a:p>
            <a:pPr marL="0" algn="l" rtl="0" eaLnBrk="1" latinLnBrk="0" hangingPunct="1"/>
            <a:r>
              <a:rPr kumimoji="0" lang="nb-NO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Klikk ikonet for å legge til et bilde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28800" y="972326"/>
            <a:ext cx="5486400" cy="441960"/>
          </a:xfrm>
        </p:spPr>
        <p:txBody>
          <a:bodyPr lIns="54517" tIns="54517" rIns="54517" anchor="t"/>
          <a:lstStyle>
            <a:lvl1pPr marL="0" indent="0" algn="ctr"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6BE0-73B7-42A5-9946-1F5E6A241B1F}" type="datetimeFigureOut">
              <a:rPr lang="nb-NO" smtClean="0"/>
              <a:pPr/>
              <a:t>13.06.2018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5450-D1D0-458E-8D03-6BB335A74AD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109033" tIns="54517" rIns="109033" bIns="5451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924300"/>
          </a:xfrm>
          <a:prstGeom prst="rect">
            <a:avLst/>
          </a:prstGeom>
        </p:spPr>
        <p:txBody>
          <a:bodyPr vert="horz" lIns="109033" tIns="54517" rIns="109033" bIns="54517">
            <a:normAutofit/>
          </a:bodyPr>
          <a:lstStyle/>
          <a:p>
            <a:pPr lvl="0" eaLnBrk="1" latinLnBrk="0" hangingPunct="1"/>
            <a:r>
              <a:rPr kumimoji="0" lang="nb-NO"/>
              <a:t>Klikk for å redigere tekststiler i malen</a:t>
            </a:r>
          </a:p>
          <a:p>
            <a:pPr lvl="1" eaLnBrk="1" latinLnBrk="0" hangingPunct="1"/>
            <a:r>
              <a:rPr kumimoji="0" lang="nb-NO"/>
              <a:t>Andre nivå</a:t>
            </a:r>
          </a:p>
          <a:p>
            <a:pPr lvl="2" eaLnBrk="1" latinLnBrk="0" hangingPunct="1"/>
            <a:r>
              <a:rPr kumimoji="0" lang="nb-NO"/>
              <a:t>Tredje nivå</a:t>
            </a:r>
          </a:p>
          <a:p>
            <a:pPr lvl="3" eaLnBrk="1" latinLnBrk="0" hangingPunct="1"/>
            <a:r>
              <a:rPr kumimoji="0" lang="nb-NO"/>
              <a:t>Fjerde nivå</a:t>
            </a:r>
          </a:p>
          <a:p>
            <a:pPr lvl="4" eaLnBrk="1" latinLnBrk="0" hangingPunct="1"/>
            <a:r>
              <a:rPr kumimoji="0" lang="nb-NO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457200" y="5347235"/>
            <a:ext cx="2133600" cy="304271"/>
          </a:xfrm>
          <a:prstGeom prst="rect">
            <a:avLst/>
          </a:prstGeom>
        </p:spPr>
        <p:txBody>
          <a:bodyPr vert="horz" lIns="109033" tIns="54517" rIns="109033" bIns="54517" anchor="b"/>
          <a:lstStyle>
            <a:lvl1pPr algn="l" eaLnBrk="1" latinLnBrk="0" hangingPunct="1">
              <a:defRPr kumimoji="0" sz="14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F76BE0-73B7-42A5-9946-1F5E6A241B1F}" type="datetimeFigureOut">
              <a:rPr lang="nb-NO" smtClean="0"/>
              <a:pPr/>
              <a:t>13.06.2018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5347235"/>
            <a:ext cx="2895600" cy="304271"/>
          </a:xfrm>
          <a:prstGeom prst="rect">
            <a:avLst/>
          </a:prstGeom>
        </p:spPr>
        <p:txBody>
          <a:bodyPr vert="horz" lIns="109033" tIns="54517" rIns="109033" bIns="54517" anchor="b"/>
          <a:lstStyle>
            <a:lvl1pPr algn="ctr" eaLnBrk="1" latinLnBrk="0" hangingPunct="1">
              <a:defRPr kumimoji="0" sz="14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7924800" y="5347235"/>
            <a:ext cx="762000" cy="304271"/>
          </a:xfrm>
          <a:prstGeom prst="rect">
            <a:avLst/>
          </a:prstGeom>
        </p:spPr>
        <p:txBody>
          <a:bodyPr vert="horz" lIns="0" tIns="54517" rIns="0" bIns="54517" anchor="b"/>
          <a:lstStyle>
            <a:lvl1pPr algn="r" eaLnBrk="1" latinLnBrk="0" hangingPunct="1">
              <a:defRPr kumimoji="0" sz="14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E35450-D1D0-458E-8D03-6BB335A74ADE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9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54200" indent="-49065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1035817" indent="-33800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52013" indent="-272583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13694" indent="-2180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663" indent="-2180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4343" indent="-2180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344216" indent="-2180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584089" indent="-2180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23962" indent="-2180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5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microsoft.com/office/2007/relationships/hdphoto" Target="../media/hdphoto3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44.jpeg"/><Relationship Id="rId12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48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47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5.jpeg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jpe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12" Type="http://schemas.microsoft.com/office/2007/relationships/hdphoto" Target="../media/hdphoto3.wdp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1.jpeg"/><Relationship Id="rId12" Type="http://schemas.microsoft.com/office/2007/relationships/hdphoto" Target="../media/hdphoto3.wdp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4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42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41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0.jpe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 txBox="1">
            <a:spLocks/>
          </p:cNvSpPr>
          <p:nvPr/>
        </p:nvSpPr>
        <p:spPr>
          <a:xfrm>
            <a:off x="787867" y="4543919"/>
            <a:ext cx="7548782" cy="1186890"/>
          </a:xfrm>
          <a:prstGeom prst="rect">
            <a:avLst/>
          </a:prstGeom>
        </p:spPr>
        <p:txBody>
          <a:bodyPr vert="horz" lIns="128016" tIns="64008" rIns="128016" bIns="64008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Quality Propulsion Systems for more than 130 years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1884 - 2018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524" b="89418" l="24077" r="97401">
                        <a14:foregroundMark x1="33242" y1="15344" x2="25855" y2="15344"/>
                        <a14:foregroundMark x1="37756" y1="19048" x2="36389" y2="23280"/>
                        <a14:foregroundMark x1="45144" y1="29630" x2="43228" y2="27513"/>
                        <a14:foregroundMark x1="77018" y1="20635" x2="74829" y2="20635"/>
                        <a14:foregroundMark x1="77565" y1="38624" x2="77565" y2="38624"/>
                        <a14:foregroundMark x1="91655" y1="36508" x2="91655" y2="3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55" r="875" b="23457"/>
          <a:stretch/>
        </p:blipFill>
        <p:spPr>
          <a:xfrm>
            <a:off x="2158815" y="-1"/>
            <a:ext cx="4365500" cy="113637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18" b="100000" l="3044" r="89884">
                        <a14:foregroundMark x1="22471" y1="48490" x2="47001" y2="51669"/>
                        <a14:foregroundMark x1="41092" y1="21224" x2="41092" y2="21224"/>
                        <a14:foregroundMark x1="41003" y1="24960" x2="41003" y2="24960"/>
                        <a14:foregroundMark x1="39391" y1="20906" x2="41629" y2="20588"/>
                        <a14:foregroundMark x1="41629" y1="20827" x2="41898" y2="24563"/>
                        <a14:foregroundMark x1="41898" y1="24563" x2="41898" y2="24563"/>
                        <a14:foregroundMark x1="86392" y1="28378" x2="86392" y2="28378"/>
                        <a14:foregroundMark x1="85586" y1="36248" x2="85586" y2="36248"/>
                        <a14:foregroundMark x1="81826" y1="10254" x2="81826" y2="10254"/>
                        <a14:foregroundMark x1="83617" y1="13672" x2="83617" y2="13672"/>
                        <a14:foregroundMark x1="82363" y1="80922" x2="82363" y2="80922"/>
                        <a14:foregroundMark x1="86571" y1="28537" x2="86571" y2="28537"/>
                        <a14:foregroundMark x1="85944" y1="34102" x2="85944" y2="34102"/>
                        <a14:foregroundMark x1="86034" y1="33466" x2="86034" y2="33466"/>
                        <a14:foregroundMark x1="82274" y1="10811" x2="82274" y2="10811"/>
                        <a14:foregroundMark x1="82543" y1="11447" x2="82543" y2="11447"/>
                        <a14:foregroundMark x1="83169" y1="12560" x2="83169" y2="12560"/>
                        <a14:foregroundMark x1="82990" y1="12242" x2="82990" y2="12242"/>
                        <a14:foregroundMark x1="83080" y1="81161" x2="83080" y2="81161"/>
                        <a14:foregroundMark x1="83975" y1="81479" x2="83975" y2="81479"/>
                        <a14:foregroundMark x1="84691" y1="81638" x2="84691" y2="81638"/>
                        <a14:foregroundMark x1="85228" y1="81717" x2="85228" y2="81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136371"/>
            <a:ext cx="3004852" cy="338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878919556"/>
              </p:ext>
            </p:extLst>
          </p:nvPr>
        </p:nvGraphicFramePr>
        <p:xfrm>
          <a:off x="0" y="337220"/>
          <a:ext cx="5652120" cy="40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ktangel 11"/>
          <p:cNvSpPr/>
          <p:nvPr/>
        </p:nvSpPr>
        <p:spPr>
          <a:xfrm>
            <a:off x="188147" y="985292"/>
            <a:ext cx="5607989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</a:rPr>
              <a:t>Насадка может устанавливаться на судах с максимальной буксирной тягой. Насадка увеличивает тягу на швартовых примерно на 30-40%, по сравнению с открытым винтом на той же мощности. Насадка может быть фиксированной или рулевой.  </a:t>
            </a:r>
            <a:endParaRPr lang="en-US" sz="1000" dirty="0">
              <a:solidFill>
                <a:prstClr val="white"/>
              </a:solidFill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1000" dirty="0">
              <a:solidFill>
                <a:prstClr val="white"/>
              </a:solidFill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1000" dirty="0">
              <a:solidFill>
                <a:prstClr val="white"/>
              </a:solidFill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1200" b="1" dirty="0">
                <a:solidFill>
                  <a:prstClr val="white"/>
                </a:solidFill>
              </a:rPr>
              <a:t>ФИКСИРОВАННАЯ НАСАДКА</a:t>
            </a:r>
            <a:r>
              <a:rPr lang="en-US" sz="1200" b="1" dirty="0">
                <a:solidFill>
                  <a:prstClr val="white"/>
                </a:solidFill>
              </a:rPr>
              <a:t>– </a:t>
            </a:r>
            <a:r>
              <a:rPr lang="ru-RU" sz="1200" b="1" dirty="0">
                <a:solidFill>
                  <a:prstClr val="white"/>
                </a:solidFill>
              </a:rPr>
              <a:t>ПРОФИЛЬ </a:t>
            </a:r>
            <a:r>
              <a:rPr lang="en-US" sz="1200" b="1" dirty="0">
                <a:solidFill>
                  <a:prstClr val="white"/>
                </a:solidFill>
              </a:rPr>
              <a:t>NACA 19A</a:t>
            </a: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1000" dirty="0">
                <a:solidFill>
                  <a:prstClr val="white"/>
                </a:solidFill>
              </a:rPr>
              <a:t>«Стандартная» насадка обеспечивает высокую тягу на режиме буксировки, подходит для траулеров, буксиров, килекторов и т.д. </a:t>
            </a: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1000" dirty="0">
              <a:solidFill>
                <a:prstClr val="white"/>
              </a:solidFill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1200" b="1" dirty="0">
                <a:solidFill>
                  <a:prstClr val="white"/>
                </a:solidFill>
              </a:rPr>
              <a:t>ФИКСИРОВАННАЯ НАСАДКА </a:t>
            </a:r>
            <a:r>
              <a:rPr lang="en-US" sz="1200" b="1" dirty="0">
                <a:solidFill>
                  <a:prstClr val="white"/>
                </a:solidFill>
              </a:rPr>
              <a:t>– </a:t>
            </a:r>
            <a:r>
              <a:rPr lang="ru-RU" sz="1200" b="1" dirty="0">
                <a:solidFill>
                  <a:prstClr val="white"/>
                </a:solidFill>
              </a:rPr>
              <a:t>ВЫСОКОСКОРОСТНОЙ ПРОФИЛЬ </a:t>
            </a:r>
            <a:r>
              <a:rPr lang="en-US" sz="1200" b="1" dirty="0">
                <a:solidFill>
                  <a:prstClr val="white"/>
                </a:solidFill>
              </a:rPr>
              <a:t>FINNØY</a:t>
            </a: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000" dirty="0">
                <a:solidFill>
                  <a:prstClr val="white"/>
                </a:solidFill>
              </a:rPr>
              <a:t> </a:t>
            </a: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1000" dirty="0">
                <a:solidFill>
                  <a:prstClr val="white"/>
                </a:solidFill>
              </a:rPr>
              <a:t>Высокоскоростная насадка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Finnøy</a:t>
            </a:r>
            <a:r>
              <a:rPr lang="ru-RU" sz="1000" dirty="0">
                <a:solidFill>
                  <a:prstClr val="white"/>
                </a:solidFill>
              </a:rPr>
              <a:t> обеспечивает такую же тягу, как и насадка типа </a:t>
            </a:r>
            <a:r>
              <a:rPr lang="en-US" sz="1000" dirty="0">
                <a:solidFill>
                  <a:prstClr val="white"/>
                </a:solidFill>
              </a:rPr>
              <a:t> 19A</a:t>
            </a:r>
            <a:r>
              <a:rPr lang="ru-RU" sz="1000" dirty="0">
                <a:solidFill>
                  <a:prstClr val="white"/>
                </a:solidFill>
              </a:rPr>
              <a:t>на </a:t>
            </a: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1000" dirty="0">
                <a:solidFill>
                  <a:prstClr val="white"/>
                </a:solidFill>
              </a:rPr>
              <a:t>Малых ходах, но она уменьшает трение сопротивления на более высокой скорости. 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endParaRPr lang="ru-RU" sz="1000" dirty="0">
              <a:solidFill>
                <a:prstClr val="white"/>
              </a:solidFill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1200" b="1" dirty="0">
              <a:solidFill>
                <a:prstClr val="white"/>
              </a:solidFill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1200" b="1" dirty="0">
                <a:solidFill>
                  <a:prstClr val="white"/>
                </a:solidFill>
              </a:rPr>
              <a:t>РУЛЕВАЯ НАСАДКА</a:t>
            </a: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1200" b="1" dirty="0">
                <a:solidFill>
                  <a:prstClr val="white"/>
                </a:solidFill>
              </a:rPr>
              <a:t>- </a:t>
            </a:r>
            <a:r>
              <a:rPr lang="ru-RU" sz="1050" dirty="0">
                <a:solidFill>
                  <a:prstClr val="white"/>
                </a:solidFill>
              </a:rPr>
              <a:t>Нет необходимости устанавливать насадку на руль, так как фиксированное перо руля монтируется на насадке. </a:t>
            </a: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000" dirty="0">
                <a:solidFill>
                  <a:prstClr val="white"/>
                </a:solidFill>
              </a:rPr>
              <a:t>- </a:t>
            </a:r>
            <a:r>
              <a:rPr lang="ru-RU" sz="1000" dirty="0">
                <a:solidFill>
                  <a:prstClr val="white"/>
                </a:solidFill>
              </a:rPr>
              <a:t>Диаметр винта может быть больше, так как центр винта можно сместить в корму. </a:t>
            </a:r>
            <a:endParaRPr lang="en-US" sz="1000" dirty="0">
              <a:solidFill>
                <a:prstClr val="white"/>
              </a:solidFill>
            </a:endParaRP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8" t="8182" r="8721" b="13219"/>
          <a:stretch/>
        </p:blipFill>
        <p:spPr>
          <a:xfrm>
            <a:off x="220034" y="4062051"/>
            <a:ext cx="1426102" cy="1522443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062050"/>
            <a:ext cx="1217442" cy="1522444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0149" y="879116"/>
            <a:ext cx="3142418" cy="2350557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7" y="4062052"/>
            <a:ext cx="2537023" cy="1522443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9" r="10440" b="27208"/>
          <a:stretch/>
        </p:blipFill>
        <p:spPr>
          <a:xfrm>
            <a:off x="5850149" y="3361556"/>
            <a:ext cx="3142418" cy="222293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12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524" b="89418" l="24077" r="97401">
                        <a14:foregroundMark x1="33242" y1="15344" x2="25855" y2="15344"/>
                        <a14:foregroundMark x1="37756" y1="19048" x2="36389" y2="23280"/>
                        <a14:foregroundMark x1="45144" y1="29630" x2="43228" y2="27513"/>
                        <a14:foregroundMark x1="77018" y1="20635" x2="74829" y2="20635"/>
                        <a14:foregroundMark x1="77565" y1="38624" x2="77565" y2="38624"/>
                        <a14:foregroundMark x1="91655" y1="36508" x2="91655" y2="3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55" r="875" b="23457"/>
          <a:stretch/>
        </p:blipFill>
        <p:spPr>
          <a:xfrm>
            <a:off x="0" y="16462"/>
            <a:ext cx="1138042" cy="2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59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/>
        </p:nvGrpSpPr>
        <p:grpSpPr>
          <a:xfrm>
            <a:off x="0" y="337220"/>
            <a:ext cx="5652120" cy="393120"/>
            <a:chOff x="0" y="3483"/>
            <a:chExt cx="5652120" cy="393120"/>
          </a:xfrm>
        </p:grpSpPr>
        <p:sp>
          <p:nvSpPr>
            <p:cNvPr id="10" name="Avrundet rektangel 9"/>
            <p:cNvSpPr/>
            <p:nvPr/>
          </p:nvSpPr>
          <p:spPr>
            <a:xfrm>
              <a:off x="0" y="3483"/>
              <a:ext cx="5652120" cy="39312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vrundet rektangel 4"/>
            <p:cNvSpPr/>
            <p:nvPr/>
          </p:nvSpPr>
          <p:spPr>
            <a:xfrm>
              <a:off x="19191" y="22674"/>
              <a:ext cx="5613738" cy="354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Серия траулеров с </a:t>
              </a:r>
              <a:r>
                <a:rPr lang="ru-RU" sz="1600" kern="1200" dirty="0" err="1"/>
                <a:t>двухвальной</a:t>
              </a:r>
              <a:r>
                <a:rPr lang="ru-RU" sz="1600" kern="1200" dirty="0"/>
                <a:t> установкой для Исландии</a:t>
              </a:r>
              <a:endParaRPr lang="en-US" sz="1600" kern="1200" dirty="0"/>
            </a:p>
          </p:txBody>
        </p:sp>
      </p:grpSp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524" b="89418" l="24077" r="97401">
                        <a14:foregroundMark x1="33242" y1="15344" x2="25855" y2="15344"/>
                        <a14:foregroundMark x1="37756" y1="19048" x2="36389" y2="23280"/>
                        <a14:foregroundMark x1="45144" y1="29630" x2="43228" y2="27513"/>
                        <a14:foregroundMark x1="77018" y1="20635" x2="74829" y2="20635"/>
                        <a14:foregroundMark x1="77565" y1="38624" x2="77565" y2="38624"/>
                        <a14:foregroundMark x1="91655" y1="36508" x2="91655" y2="3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55" r="875" b="23457"/>
          <a:stretch/>
        </p:blipFill>
        <p:spPr>
          <a:xfrm>
            <a:off x="0" y="16462"/>
            <a:ext cx="1138042" cy="296241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1ACB3D41-46A8-4CEE-B5F3-3274F8E611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1" t="20710" r="2272" b="32940"/>
          <a:stretch/>
        </p:blipFill>
        <p:spPr>
          <a:xfrm>
            <a:off x="107503" y="923962"/>
            <a:ext cx="8862029" cy="2509601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9C2CC439-44B4-4674-8146-EE0E7AD91D3F}"/>
              </a:ext>
            </a:extLst>
          </p:cNvPr>
          <p:cNvSpPr/>
          <p:nvPr/>
        </p:nvSpPr>
        <p:spPr>
          <a:xfrm>
            <a:off x="107550" y="3619042"/>
            <a:ext cx="6624738" cy="195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b="1" dirty="0">
                <a:solidFill>
                  <a:prstClr val="white"/>
                </a:solidFill>
              </a:rPr>
              <a:t>Основные данные</a:t>
            </a:r>
            <a:endParaRPr lang="en-US" sz="1000" b="1" dirty="0">
              <a:solidFill>
                <a:prstClr val="white"/>
              </a:solidFill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</a:rPr>
              <a:t>Владелец</a:t>
            </a:r>
            <a:r>
              <a:rPr lang="en-US" sz="1000" dirty="0">
                <a:solidFill>
                  <a:prstClr val="white"/>
                </a:solidFill>
              </a:rPr>
              <a:t>:     	</a:t>
            </a:r>
            <a:r>
              <a:rPr lang="en-US" sz="1000" dirty="0" err="1">
                <a:solidFill>
                  <a:prstClr val="white"/>
                </a:solidFill>
              </a:rPr>
              <a:t>Bergur-Hginn</a:t>
            </a:r>
            <a:r>
              <a:rPr lang="en-US" sz="1000" dirty="0">
                <a:solidFill>
                  <a:prstClr val="white"/>
                </a:solidFill>
              </a:rPr>
              <a:t> hf, </a:t>
            </a:r>
            <a:r>
              <a:rPr lang="en-US" sz="1000" dirty="0" err="1">
                <a:solidFill>
                  <a:prstClr val="white"/>
                </a:solidFill>
              </a:rPr>
              <a:t>Utgerdarfelag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Akureyringa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ehf</a:t>
            </a:r>
            <a:r>
              <a:rPr lang="en-US" sz="1000" dirty="0">
                <a:solidFill>
                  <a:prstClr val="white"/>
                </a:solidFill>
              </a:rPr>
              <a:t>, </a:t>
            </a:r>
            <a:r>
              <a:rPr lang="en-US" sz="1000" dirty="0" err="1">
                <a:solidFill>
                  <a:prstClr val="white"/>
                </a:solidFill>
              </a:rPr>
              <a:t>Gjögur</a:t>
            </a:r>
            <a:r>
              <a:rPr lang="en-US" sz="1000" dirty="0">
                <a:solidFill>
                  <a:prstClr val="white"/>
                </a:solidFill>
              </a:rPr>
              <a:t> hf, </a:t>
            </a:r>
            <a:r>
              <a:rPr lang="en-US" sz="1000" dirty="0" err="1">
                <a:solidFill>
                  <a:prstClr val="white"/>
                </a:solidFill>
              </a:rPr>
              <a:t>Skinney-Tinganes</a:t>
            </a:r>
            <a:r>
              <a:rPr lang="en-US" sz="1000" dirty="0">
                <a:solidFill>
                  <a:prstClr val="white"/>
                </a:solidFill>
              </a:rPr>
              <a:t> hf - </a:t>
            </a:r>
            <a:r>
              <a:rPr lang="ru-RU" sz="1000" dirty="0">
                <a:solidFill>
                  <a:prstClr val="white"/>
                </a:solidFill>
              </a:rPr>
              <a:t>Исландия</a:t>
            </a:r>
            <a:endParaRPr lang="en-US" sz="1000" dirty="0">
              <a:solidFill>
                <a:prstClr val="white"/>
              </a:solidFill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</a:rPr>
              <a:t>Верфь</a:t>
            </a:r>
            <a:r>
              <a:rPr lang="en-US" sz="1000" dirty="0">
                <a:solidFill>
                  <a:prstClr val="white"/>
                </a:solidFill>
              </a:rPr>
              <a:t>:	VARD AUKRA AS – </a:t>
            </a:r>
            <a:r>
              <a:rPr lang="ru-RU" sz="1000" dirty="0">
                <a:solidFill>
                  <a:prstClr val="white"/>
                </a:solidFill>
              </a:rPr>
              <a:t>Норвегия</a:t>
            </a:r>
            <a:endParaRPr lang="en-US" sz="1000" dirty="0">
              <a:solidFill>
                <a:prstClr val="white"/>
              </a:solidFill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</a:rPr>
              <a:t>Проектант</a:t>
            </a:r>
            <a:r>
              <a:rPr lang="en-US" sz="1000" dirty="0">
                <a:solidFill>
                  <a:prstClr val="white"/>
                </a:solidFill>
              </a:rPr>
              <a:t>:	VARD – </a:t>
            </a:r>
            <a:r>
              <a:rPr lang="ru-RU" sz="1000" dirty="0">
                <a:solidFill>
                  <a:prstClr val="white"/>
                </a:solidFill>
              </a:rPr>
              <a:t>Норвегия</a:t>
            </a:r>
            <a:endParaRPr lang="en-US" sz="1000" dirty="0">
              <a:solidFill>
                <a:prstClr val="white"/>
              </a:solidFill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</a:rPr>
              <a:t>Габариты:</a:t>
            </a:r>
            <a:r>
              <a:rPr lang="en-US" sz="1000" dirty="0">
                <a:solidFill>
                  <a:prstClr val="white"/>
                </a:solidFill>
              </a:rPr>
              <a:t>	29 x 12 </a:t>
            </a:r>
            <a:r>
              <a:rPr lang="ru-RU" sz="1000" dirty="0">
                <a:solidFill>
                  <a:prstClr val="white"/>
                </a:solidFill>
              </a:rPr>
              <a:t>м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</a:rPr>
              <a:t>Класс:</a:t>
            </a:r>
            <a:r>
              <a:rPr lang="en-US" sz="1000" dirty="0">
                <a:solidFill>
                  <a:prstClr val="white"/>
                </a:solidFill>
              </a:rPr>
              <a:t>	DNV-GL +1A1, </a:t>
            </a:r>
            <a:r>
              <a:rPr lang="ru-RU" sz="1000" dirty="0">
                <a:solidFill>
                  <a:prstClr val="white"/>
                </a:solidFill>
              </a:rPr>
              <a:t>кормовой траулер</a:t>
            </a:r>
            <a:endParaRPr lang="en-US" sz="1000" dirty="0">
              <a:solidFill>
                <a:prstClr val="white"/>
              </a:solidFill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sz="1000" dirty="0">
              <a:solidFill>
                <a:prstClr val="white"/>
              </a:solidFill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</a:rPr>
              <a:t>Главные двигатели:</a:t>
            </a:r>
            <a:r>
              <a:rPr lang="en-US" sz="1000" dirty="0">
                <a:solidFill>
                  <a:prstClr val="white"/>
                </a:solidFill>
              </a:rPr>
              <a:t>	2 x Yanmar </a:t>
            </a:r>
            <a:r>
              <a:rPr lang="en-GB" sz="1000" dirty="0">
                <a:solidFill>
                  <a:prstClr val="white"/>
                </a:solidFill>
              </a:rPr>
              <a:t>6EY17W, 480kW – 1350</a:t>
            </a:r>
            <a:r>
              <a:rPr lang="ru-RU" sz="1000" dirty="0">
                <a:solidFill>
                  <a:prstClr val="white"/>
                </a:solidFill>
              </a:rPr>
              <a:t>об/мин</a:t>
            </a:r>
            <a:endParaRPr lang="en-GB" sz="1000" dirty="0">
              <a:solidFill>
                <a:prstClr val="white"/>
              </a:solidFill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 err="1">
                <a:solidFill>
                  <a:prstClr val="white"/>
                </a:solidFill>
              </a:rPr>
              <a:t>Валогенератор</a:t>
            </a:r>
            <a:r>
              <a:rPr lang="en-GB" sz="1000" dirty="0">
                <a:solidFill>
                  <a:prstClr val="white"/>
                </a:solidFill>
              </a:rPr>
              <a:t>:	2 x 250kW – 1800</a:t>
            </a:r>
            <a:r>
              <a:rPr lang="ru-RU" sz="1000" dirty="0">
                <a:solidFill>
                  <a:prstClr val="white"/>
                </a:solidFill>
              </a:rPr>
              <a:t> об/мин</a:t>
            </a:r>
            <a:r>
              <a:rPr lang="en-GB" sz="1000" dirty="0">
                <a:solidFill>
                  <a:prstClr val="white"/>
                </a:solidFill>
              </a:rPr>
              <a:t> </a:t>
            </a: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</a:rPr>
              <a:t>Редуктор</a:t>
            </a:r>
            <a:r>
              <a:rPr lang="en-GB" sz="1000" dirty="0">
                <a:solidFill>
                  <a:prstClr val="white"/>
                </a:solidFill>
              </a:rPr>
              <a:t>:	2 x FINNØY G42FKV / G42FKR</a:t>
            </a: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</a:rPr>
              <a:t>ВРШ</a:t>
            </a:r>
            <a:r>
              <a:rPr lang="en-GB" sz="1000" dirty="0">
                <a:solidFill>
                  <a:prstClr val="white"/>
                </a:solidFill>
              </a:rPr>
              <a:t>:	2 x FINNØY P44 – Ø2,0</a:t>
            </a:r>
            <a:r>
              <a:rPr lang="ru-RU" sz="1000" dirty="0">
                <a:solidFill>
                  <a:prstClr val="white"/>
                </a:solidFill>
              </a:rPr>
              <a:t>м</a:t>
            </a:r>
            <a:r>
              <a:rPr lang="en-GB" sz="1000" dirty="0">
                <a:solidFill>
                  <a:prstClr val="white"/>
                </a:solidFill>
              </a:rPr>
              <a:t> </a:t>
            </a:r>
            <a:endParaRPr lang="en-US" sz="1000" dirty="0">
              <a:solidFill>
                <a:prstClr val="white"/>
              </a:solidFill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</a:rPr>
              <a:t>Очень большой диаметр винта по сравнению с мощностью двигателя, обеспечивает высокую тягу на швартовых. </a:t>
            </a:r>
            <a:endParaRPr lang="en-US" sz="1000" dirty="0">
              <a:solidFill>
                <a:prstClr val="white"/>
              </a:solidFill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90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/>
        </p:nvGrpSpPr>
        <p:grpSpPr>
          <a:xfrm>
            <a:off x="0" y="337220"/>
            <a:ext cx="5652120" cy="393120"/>
            <a:chOff x="0" y="3483"/>
            <a:chExt cx="5652120" cy="393120"/>
          </a:xfrm>
        </p:grpSpPr>
        <p:sp>
          <p:nvSpPr>
            <p:cNvPr id="10" name="Avrundet rektangel 9"/>
            <p:cNvSpPr/>
            <p:nvPr/>
          </p:nvSpPr>
          <p:spPr>
            <a:xfrm>
              <a:off x="0" y="3483"/>
              <a:ext cx="5652120" cy="39312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vrundet rektangel 4"/>
            <p:cNvSpPr/>
            <p:nvPr/>
          </p:nvSpPr>
          <p:spPr>
            <a:xfrm>
              <a:off x="19191" y="22674"/>
              <a:ext cx="5613738" cy="354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ЯРУСОЛОВ </a:t>
              </a:r>
              <a:r>
                <a:rPr lang="en-US" sz="1600" kern="1200" dirty="0"/>
                <a:t>– “SEIR”</a:t>
              </a:r>
            </a:p>
          </p:txBody>
        </p:sp>
      </p:grpSp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524" b="89418" l="24077" r="97401">
                        <a14:foregroundMark x1="33242" y1="15344" x2="25855" y2="15344"/>
                        <a14:foregroundMark x1="37756" y1="19048" x2="36389" y2="23280"/>
                        <a14:foregroundMark x1="45144" y1="29630" x2="43228" y2="27513"/>
                        <a14:foregroundMark x1="77018" y1="20635" x2="74829" y2="20635"/>
                        <a14:foregroundMark x1="77565" y1="38624" x2="77565" y2="38624"/>
                        <a14:foregroundMark x1="91655" y1="36508" x2="91655" y2="3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55" r="875" b="23457"/>
          <a:stretch/>
        </p:blipFill>
        <p:spPr>
          <a:xfrm>
            <a:off x="0" y="16462"/>
            <a:ext cx="1138042" cy="296241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131014" y="4015751"/>
            <a:ext cx="4752528" cy="1666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ДВУХСКОРОСТНОЙ РЕДУКТОР 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FINNØY </a:t>
            </a: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Данная конфигурация имеет следующие преимущества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:</a:t>
            </a: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Две различные скорости винта при постоянной или переменной  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(50-60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Гц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)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скорости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двигателя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. </a:t>
            </a: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“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пониженная передача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”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используется при постановке на якорь и буксировке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,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как правило 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0-9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узлов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“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повышенная передача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”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используется во время хода 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9-13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узлов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-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Гребной винт может работать на оптимальной скорости при высокой и низкой нагрузке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-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Минимальные потери нулевого шага при пониженной передаче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-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Минимальный шум винта при пониженной передаче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-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Экономия топлива при низкой нагрузке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5D1B6900-A6D3-4381-92B9-B59EFC3311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0" t="25686" r="1410" b="25042"/>
          <a:stretch/>
        </p:blipFill>
        <p:spPr>
          <a:xfrm>
            <a:off x="131013" y="844634"/>
            <a:ext cx="8337041" cy="3137374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xmlns="" id="{59B9669B-7469-4CD8-BC0A-BDD70E93A36E}"/>
              </a:ext>
            </a:extLst>
          </p:cNvPr>
          <p:cNvSpPr/>
          <p:nvPr/>
        </p:nvSpPr>
        <p:spPr>
          <a:xfrm>
            <a:off x="5004048" y="4001199"/>
            <a:ext cx="3792914" cy="1666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b="1" dirty="0">
                <a:solidFill>
                  <a:prstClr val="white"/>
                </a:solidFill>
                <a:latin typeface="Arial Narrow" panose="020B0606020202030204" pitchFamily="34" charset="0"/>
              </a:rPr>
              <a:t>Основные данные</a:t>
            </a:r>
            <a:r>
              <a:rPr lang="en-US" sz="1000" b="1" dirty="0">
                <a:solidFill>
                  <a:prstClr val="white"/>
                </a:solidFill>
                <a:latin typeface="Arial Narrow" panose="020B0606020202030204" pitchFamily="34" charset="0"/>
              </a:rPr>
              <a:t>:</a:t>
            </a: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Владелец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:     	SEIR AS –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Норвегия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Верфь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:	Vaagland Båtbyggeri AS –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Норвегия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Проектант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:	Skipsteknisk AS – Norway</a:t>
            </a: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Габариты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:	53,1 x 12,8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м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(174 x 42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футов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)</a:t>
            </a: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Класс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:	DNV-GL +1A1, ICE C,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рыболовное судно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Главный двигатель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:	Yanmar </a:t>
            </a:r>
            <a:r>
              <a:rPr lang="en-GB" sz="1000" dirty="0">
                <a:solidFill>
                  <a:prstClr val="white"/>
                </a:solidFill>
                <a:latin typeface="Arial Narrow" panose="020B0606020202030204" pitchFamily="34" charset="0"/>
              </a:rPr>
              <a:t>6EY26W, 1920kW – 750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об/мин</a:t>
            </a:r>
            <a:endParaRPr lang="en-GB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 err="1">
                <a:solidFill>
                  <a:prstClr val="white"/>
                </a:solidFill>
                <a:latin typeface="Arial Narrow" panose="020B0606020202030204" pitchFamily="34" charset="0"/>
              </a:rPr>
              <a:t>Валогенератор</a:t>
            </a:r>
            <a:r>
              <a:rPr lang="en-GB" sz="1000" dirty="0">
                <a:solidFill>
                  <a:prstClr val="white"/>
                </a:solidFill>
                <a:latin typeface="Arial Narrow" panose="020B0606020202030204" pitchFamily="34" charset="0"/>
              </a:rPr>
              <a:t>:	1200kW – 1200rpm (</a:t>
            </a:r>
            <a:r>
              <a:rPr lang="ru-RU" sz="1000" dirty="0" err="1">
                <a:solidFill>
                  <a:prstClr val="white"/>
                </a:solidFill>
                <a:latin typeface="Arial Narrow" panose="020B0606020202030204" pitchFamily="34" charset="0"/>
              </a:rPr>
              <a:t>перем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.</a:t>
            </a:r>
            <a:r>
              <a:rPr lang="en-GB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50-60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Гц</a:t>
            </a:r>
            <a:r>
              <a:rPr lang="en-GB" sz="1000" dirty="0">
                <a:solidFill>
                  <a:prstClr val="white"/>
                </a:solidFill>
                <a:latin typeface="Arial Narrow" panose="020B0606020202030204" pitchFamily="34" charset="0"/>
              </a:rPr>
              <a:t>)</a:t>
            </a: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Редуктор</a:t>
            </a:r>
            <a:r>
              <a:rPr lang="en-GB" sz="1000" dirty="0">
                <a:solidFill>
                  <a:prstClr val="white"/>
                </a:solidFill>
                <a:latin typeface="Arial Narrow" panose="020B0606020202030204" pitchFamily="34" charset="0"/>
              </a:rPr>
              <a:t>:	FINNØY G60FK-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двухскоростной</a:t>
            </a:r>
            <a:r>
              <a:rPr lang="en-GB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red: 4,08:1 / 5,56:1</a:t>
            </a:r>
          </a:p>
          <a:p>
            <a:pPr lv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ВРШ</a:t>
            </a:r>
            <a:r>
              <a:rPr lang="en-GB" sz="1000" dirty="0">
                <a:solidFill>
                  <a:prstClr val="white"/>
                </a:solidFill>
                <a:latin typeface="Arial Narrow" panose="020B0606020202030204" pitchFamily="34" charset="0"/>
              </a:rPr>
              <a:t>:	FINNØY P70 – Ø2900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мм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74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/>
        </p:nvGrpSpPr>
        <p:grpSpPr>
          <a:xfrm>
            <a:off x="0" y="337220"/>
            <a:ext cx="5652120" cy="393120"/>
            <a:chOff x="0" y="3483"/>
            <a:chExt cx="5652120" cy="393120"/>
          </a:xfrm>
        </p:grpSpPr>
        <p:sp>
          <p:nvSpPr>
            <p:cNvPr id="10" name="Avrundet rektangel 9"/>
            <p:cNvSpPr/>
            <p:nvPr/>
          </p:nvSpPr>
          <p:spPr>
            <a:xfrm>
              <a:off x="0" y="3483"/>
              <a:ext cx="5652120" cy="39312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vrundet rektangel 4"/>
            <p:cNvSpPr/>
            <p:nvPr/>
          </p:nvSpPr>
          <p:spPr>
            <a:xfrm>
              <a:off x="19191" y="22674"/>
              <a:ext cx="5613738" cy="354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>
                  <a:solidFill>
                    <a:prstClr val="white"/>
                  </a:solidFill>
                  <a:latin typeface="Book Antiqua"/>
                </a:rPr>
                <a:t>СЕЙНЕР-ТРАУЛЕР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rPr>
                <a:t>– “SMARAGD”</a:t>
              </a:r>
            </a:p>
          </p:txBody>
        </p:sp>
      </p:grpSp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524" b="89418" l="24077" r="97401">
                        <a14:foregroundMark x1="33242" y1="15344" x2="25855" y2="15344"/>
                        <a14:foregroundMark x1="37756" y1="19048" x2="36389" y2="23280"/>
                        <a14:foregroundMark x1="45144" y1="29630" x2="43228" y2="27513"/>
                        <a14:foregroundMark x1="77018" y1="20635" x2="74829" y2="20635"/>
                        <a14:foregroundMark x1="77565" y1="38624" x2="77565" y2="38624"/>
                        <a14:foregroundMark x1="91655" y1="36508" x2="91655" y2="3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55" r="875" b="23457"/>
          <a:stretch/>
        </p:blipFill>
        <p:spPr>
          <a:xfrm>
            <a:off x="0" y="16462"/>
            <a:ext cx="1138042" cy="296241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xmlns="" id="{59B9669B-7469-4CD8-BC0A-BDD70E93A36E}"/>
              </a:ext>
            </a:extLst>
          </p:cNvPr>
          <p:cNvSpPr/>
          <p:nvPr/>
        </p:nvSpPr>
        <p:spPr>
          <a:xfrm>
            <a:off x="451542" y="4432150"/>
            <a:ext cx="3478144" cy="1094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Основные данные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:</a:t>
            </a:r>
          </a:p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Владелец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:     	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SMARAGD 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 –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Норвегия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Верфь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:	HAVYARD Leirvik –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Норвегия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Проектант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:	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HAVYARD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 –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Норвегия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Габариты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:	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74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 x 15,8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м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</a:p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Класс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:	DNV-GL +1A1, ICE C,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рыболовное судно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626D19BF-05FD-4A81-BCAB-2221A68AE7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5" t="37717" r="23065" b="19852"/>
          <a:stretch/>
        </p:blipFill>
        <p:spPr>
          <a:xfrm>
            <a:off x="451542" y="831750"/>
            <a:ext cx="8240916" cy="36004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D99C863-FE17-46B1-87B8-A85B0720DC85}"/>
              </a:ext>
            </a:extLst>
          </p:cNvPr>
          <p:cNvSpPr/>
          <p:nvPr/>
        </p:nvSpPr>
        <p:spPr>
          <a:xfrm>
            <a:off x="4788024" y="4533560"/>
            <a:ext cx="3478144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Главный двигатель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:40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00kW – 6</a:t>
            </a:r>
            <a:r>
              <a:rPr lang="en-GB" sz="1000" dirty="0">
                <a:solidFill>
                  <a:prstClr val="white"/>
                </a:solidFill>
                <a:latin typeface="Book Antiqua"/>
              </a:rPr>
              <a:t>00</a:t>
            </a:r>
            <a:r>
              <a:rPr lang="ru-RU" sz="1000" dirty="0">
                <a:solidFill>
                  <a:prstClr val="white"/>
                </a:solidFill>
                <a:latin typeface="Book Antiqua"/>
              </a:rPr>
              <a:t> об/мин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</a:p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Редуктор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	FINNØY G80FP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двухскоростной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ВРШ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:	FINNØY P95 – Ø3600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мм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31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/>
        </p:nvGrpSpPr>
        <p:grpSpPr>
          <a:xfrm>
            <a:off x="0" y="337220"/>
            <a:ext cx="5652120" cy="393120"/>
            <a:chOff x="0" y="3483"/>
            <a:chExt cx="5652120" cy="393120"/>
          </a:xfrm>
        </p:grpSpPr>
        <p:sp>
          <p:nvSpPr>
            <p:cNvPr id="10" name="Avrundet rektangel 9"/>
            <p:cNvSpPr/>
            <p:nvPr/>
          </p:nvSpPr>
          <p:spPr>
            <a:xfrm>
              <a:off x="0" y="3483"/>
              <a:ext cx="5652120" cy="39312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vrundet rektangel 4"/>
            <p:cNvSpPr/>
            <p:nvPr/>
          </p:nvSpPr>
          <p:spPr>
            <a:xfrm>
              <a:off x="19191" y="22674"/>
              <a:ext cx="5613738" cy="354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white"/>
                  </a:solidFill>
                  <a:latin typeface="Book Antiqua"/>
                </a:rPr>
                <a:t> </a:t>
              </a:r>
              <a:r>
                <a:rPr lang="ru-RU" sz="1600" dirty="0">
                  <a:solidFill>
                    <a:prstClr val="white"/>
                  </a:solidFill>
                  <a:latin typeface="Book Antiqua"/>
                </a:rPr>
                <a:t>ТРАУЛЕР</a:t>
              </a:r>
              <a:r>
                <a:rPr lang="en-US" sz="1600" dirty="0">
                  <a:solidFill>
                    <a:prstClr val="white"/>
                  </a:solidFill>
                  <a:latin typeface="Book Antiqua"/>
                </a:rPr>
                <a:t>-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rPr>
                <a:t>“ANNE RISLEY”</a:t>
              </a:r>
            </a:p>
          </p:txBody>
        </p:sp>
      </p:grpSp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524" b="89418" l="24077" r="97401">
                        <a14:foregroundMark x1="33242" y1="15344" x2="25855" y2="15344"/>
                        <a14:foregroundMark x1="37756" y1="19048" x2="36389" y2="23280"/>
                        <a14:foregroundMark x1="45144" y1="29630" x2="43228" y2="27513"/>
                        <a14:foregroundMark x1="77018" y1="20635" x2="74829" y2="20635"/>
                        <a14:foregroundMark x1="77565" y1="38624" x2="77565" y2="38624"/>
                        <a14:foregroundMark x1="91655" y1="36508" x2="91655" y2="3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55" r="875" b="23457"/>
          <a:stretch/>
        </p:blipFill>
        <p:spPr>
          <a:xfrm>
            <a:off x="0" y="16462"/>
            <a:ext cx="1138042" cy="296241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xmlns="" id="{59B9669B-7469-4CD8-BC0A-BDD70E93A36E}"/>
              </a:ext>
            </a:extLst>
          </p:cNvPr>
          <p:cNvSpPr/>
          <p:nvPr/>
        </p:nvSpPr>
        <p:spPr>
          <a:xfrm>
            <a:off x="210393" y="4650090"/>
            <a:ext cx="3478144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ОСНОВНЫЕ ДАННЫЕ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:</a:t>
            </a:r>
          </a:p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Владелец: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	CLEARWATER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 –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Канада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Верфь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:	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ASTANDER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 –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Испания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Габариты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:	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73,4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 x 16,9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м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</a:p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Класс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:	DNV-GL </a:t>
            </a:r>
          </a:p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CD99C863-FE17-46B1-87B8-A85B0720DC85}"/>
              </a:ext>
            </a:extLst>
          </p:cNvPr>
          <p:cNvSpPr/>
          <p:nvPr/>
        </p:nvSpPr>
        <p:spPr>
          <a:xfrm>
            <a:off x="4407701" y="4765712"/>
            <a:ext cx="3478144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Главный двигатель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:	2 x 264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0kW – </a:t>
            </a:r>
            <a:r>
              <a:rPr lang="en-GB" sz="1000" dirty="0">
                <a:solidFill>
                  <a:prstClr val="white"/>
                </a:solidFill>
                <a:latin typeface="Arial Narrow" panose="020B0606020202030204" pitchFamily="34" charset="0"/>
              </a:rPr>
              <a:t>750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об/мин</a:t>
            </a:r>
          </a:p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Редуктор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:	2 x FINNØY G60FK</a:t>
            </a:r>
          </a:p>
          <a:p>
            <a:pPr marL="0" marR="0" lvl="0" indent="0" algn="l" defTabSz="1090071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ВРШ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:	2 x FINNØY P85 – Ø2900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 мм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xmlns="" id="{66416822-E912-4D75-B7DB-CDF8E3F10F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5" t="17240" r="5074" b="23540"/>
          <a:stretch/>
        </p:blipFill>
        <p:spPr>
          <a:xfrm>
            <a:off x="210393" y="838352"/>
            <a:ext cx="8394617" cy="381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529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/>
          <p:cNvGrpSpPr/>
          <p:nvPr/>
        </p:nvGrpSpPr>
        <p:grpSpPr>
          <a:xfrm>
            <a:off x="19191" y="365364"/>
            <a:ext cx="5677553" cy="393120"/>
            <a:chOff x="19191" y="3483"/>
            <a:chExt cx="5677553" cy="393120"/>
          </a:xfrm>
        </p:grpSpPr>
        <p:sp>
          <p:nvSpPr>
            <p:cNvPr id="11" name="Avrundet rektangel 10"/>
            <p:cNvSpPr/>
            <p:nvPr/>
          </p:nvSpPr>
          <p:spPr>
            <a:xfrm>
              <a:off x="35496" y="3483"/>
              <a:ext cx="5661248" cy="39312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vrundet rektangel 4"/>
            <p:cNvSpPr/>
            <p:nvPr/>
          </p:nvSpPr>
          <p:spPr>
            <a:xfrm>
              <a:off x="19191" y="22674"/>
              <a:ext cx="5622866" cy="354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СЕРВИС И ПОСЛЕПРОДАЖНОЕ ОБСЛУЖИВАНИЕ</a:t>
              </a:r>
              <a:endParaRPr lang="en-US" sz="1600" kern="1200" dirty="0"/>
            </a:p>
          </p:txBody>
        </p:sp>
      </p:grp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524" b="89418" l="24077" r="97401">
                        <a14:foregroundMark x1="33242" y1="15344" x2="25855" y2="15344"/>
                        <a14:foregroundMark x1="37756" y1="19048" x2="36389" y2="23280"/>
                        <a14:foregroundMark x1="45144" y1="29630" x2="43228" y2="27513"/>
                        <a14:foregroundMark x1="77018" y1="20635" x2="74829" y2="20635"/>
                        <a14:foregroundMark x1="77565" y1="38624" x2="77565" y2="38624"/>
                        <a14:foregroundMark x1="91655" y1="36508" x2="91655" y2="3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55" r="875" b="23457"/>
          <a:stretch/>
        </p:blipFill>
        <p:spPr>
          <a:xfrm>
            <a:off x="0" y="16462"/>
            <a:ext cx="1138042" cy="296241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177860" y="3333227"/>
            <a:ext cx="48965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prstClr val="white"/>
                </a:solidFill>
                <a:latin typeface="Arial Narrow" panose="020B0606020202030204" pitchFamily="34" charset="0"/>
              </a:rPr>
              <a:t>СЕРВИС</a:t>
            </a:r>
            <a:r>
              <a:rPr lang="en-US" sz="1200" b="1" dirty="0">
                <a:solidFill>
                  <a:prstClr val="white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Компания </a:t>
            </a:r>
            <a:r>
              <a:rPr lang="en-US" sz="1000" dirty="0" err="1">
                <a:solidFill>
                  <a:prstClr val="white"/>
                </a:solidFill>
                <a:latin typeface="Arial Narrow" panose="020B0606020202030204" pitchFamily="34" charset="0"/>
              </a:rPr>
              <a:t>Finnøy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имеет собственную круглосуточную службу сервиса. 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В нашем сервисном подразделении работают опытные специалисты, выполняющие работы по всему миру. В зависимости от местоположения судна  специалисты могут прибыть на место в течение 48 часов.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Редуктор, вал и винт нашего собственного производства, собираются и испытываются на нашем заводе в Норвегии. 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 </a:t>
            </a:r>
          </a:p>
          <a:p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Высококвалифицированные специалисты могут работать с любым из компонентов нашего оборудования.  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У нас имеется большой склад запасных частей, готовых к отгрузке в кратчайшие сроки. 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r>
              <a:rPr lang="ru-RU" sz="1400" b="1" dirty="0">
                <a:solidFill>
                  <a:prstClr val="white"/>
                </a:solidFill>
                <a:latin typeface="Arial Narrow" panose="020B0606020202030204" pitchFamily="34" charset="0"/>
              </a:rPr>
              <a:t>Телефон круглосуточной службы</a:t>
            </a: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</a:rPr>
              <a:t>: </a:t>
            </a:r>
            <a:r>
              <a:rPr lang="en-US" sz="1400" b="1" dirty="0">
                <a:latin typeface="Arial Narrow" panose="020B0606020202030204" pitchFamily="34" charset="0"/>
              </a:rPr>
              <a:t>+47 918 16 758</a:t>
            </a:r>
          </a:p>
        </p:txBody>
      </p:sp>
      <p:sp>
        <p:nvSpPr>
          <p:cNvPr id="2" name="Rektangel 1"/>
          <p:cNvSpPr/>
          <p:nvPr/>
        </p:nvSpPr>
        <p:spPr>
          <a:xfrm>
            <a:off x="4860032" y="1057300"/>
            <a:ext cx="422726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79852"/>
            <a:r>
              <a:rPr lang="ru-RU" sz="1200" b="1" dirty="0">
                <a:solidFill>
                  <a:prstClr val="white"/>
                </a:solidFill>
                <a:latin typeface="Arial Narrow" panose="020B0606020202030204" pitchFamily="34" charset="0"/>
              </a:rPr>
              <a:t>ТОРГОВЫЕ ПРЕДСТАВИТЕЛИ / ПАРТНЕРЫ</a:t>
            </a:r>
            <a:r>
              <a:rPr lang="en-US" sz="1200" b="1" dirty="0">
                <a:solidFill>
                  <a:prstClr val="white"/>
                </a:solidFill>
                <a:latin typeface="Arial Narrow" panose="020B0606020202030204" pitchFamily="34" charset="0"/>
              </a:rPr>
              <a:t>:</a:t>
            </a:r>
          </a:p>
          <a:p>
            <a:pPr lvl="0" defTabSz="1279852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Наши представители находятся во всех основных судоходных зонах мира: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Россия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                           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Морские </a:t>
            </a:r>
            <a:r>
              <a:rPr lang="ru-RU" sz="1000" dirty="0" err="1">
                <a:solidFill>
                  <a:prstClr val="white"/>
                </a:solidFill>
                <a:latin typeface="Arial Narrow" panose="020B0606020202030204" pitchFamily="34" charset="0"/>
              </a:rPr>
              <a:t>пропульсивные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системы, 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Санкт-Петербург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Великобритания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             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Marine Systems (UK) Ltd –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Лондон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Хорватия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	     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 err="1">
                <a:solidFill>
                  <a:prstClr val="white"/>
                </a:solidFill>
                <a:latin typeface="Arial Narrow" panose="020B0606020202030204" pitchFamily="34" charset="0"/>
              </a:rPr>
              <a:t>Imex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Marine </a:t>
            </a:r>
            <a:r>
              <a:rPr lang="en-US" sz="1000" dirty="0" err="1">
                <a:solidFill>
                  <a:prstClr val="white"/>
                </a:solidFill>
                <a:latin typeface="Arial Narrow" panose="020B0606020202030204" pitchFamily="34" charset="0"/>
              </a:rPr>
              <a:t>d.o.o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Турция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                              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 err="1">
                <a:solidFill>
                  <a:prstClr val="white"/>
                </a:solidFill>
                <a:latin typeface="Arial Narrow" panose="020B0606020202030204" pitchFamily="34" charset="0"/>
              </a:rPr>
              <a:t>BetuMar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Ltd -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Стамбул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Греция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                               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    </a:t>
            </a:r>
            <a:r>
              <a:rPr lang="en-US" sz="1000" dirty="0" err="1">
                <a:solidFill>
                  <a:prstClr val="white"/>
                </a:solidFill>
                <a:latin typeface="Arial Narrow" panose="020B0606020202030204" pitchFamily="34" charset="0"/>
              </a:rPr>
              <a:t>Kaminco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–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Афины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Румыния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                        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        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 </a:t>
            </a:r>
            <a:r>
              <a:rPr lang="en-US" sz="1000" dirty="0" err="1">
                <a:solidFill>
                  <a:prstClr val="white"/>
                </a:solidFill>
                <a:latin typeface="Arial Narrow" panose="020B0606020202030204" pitchFamily="34" charset="0"/>
              </a:rPr>
              <a:t>Martrade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SRL - </a:t>
            </a:r>
            <a:r>
              <a:rPr lang="ru-RU" sz="1000" dirty="0" err="1">
                <a:solidFill>
                  <a:prstClr val="white"/>
                </a:solidFill>
                <a:latin typeface="Arial Narrow" panose="020B0606020202030204" pitchFamily="34" charset="0"/>
              </a:rPr>
              <a:t>Галати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Испания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	              </a:t>
            </a:r>
            <a:r>
              <a:rPr lang="en-US" sz="1000" dirty="0" err="1">
                <a:solidFill>
                  <a:prstClr val="white"/>
                </a:solidFill>
                <a:latin typeface="Arial Narrow" panose="020B0606020202030204" pitchFamily="34" charset="0"/>
              </a:rPr>
              <a:t>Sedni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- </a:t>
            </a:r>
            <a:r>
              <a:rPr lang="ru-RU" sz="1000" dirty="0" err="1">
                <a:solidFill>
                  <a:prstClr val="white"/>
                </a:solidFill>
                <a:latin typeface="Arial Narrow" panose="020B0606020202030204" pitchFamily="34" charset="0"/>
              </a:rPr>
              <a:t>Аликанте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Китай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	              For Win Equip. &amp; Eng. Co Ltd –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Пекин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Австралия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	              Headland Engineering Pty. Ltd –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Сидней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Южная Африка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	              </a:t>
            </a:r>
            <a:r>
              <a:rPr lang="en-US" sz="1000" dirty="0" err="1">
                <a:solidFill>
                  <a:prstClr val="white"/>
                </a:solidFill>
                <a:latin typeface="Arial Narrow" panose="020B0606020202030204" pitchFamily="34" charset="0"/>
              </a:rPr>
              <a:t>Tamarix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Marine C.C </a:t>
            </a:r>
            <a:r>
              <a:rPr lang="en-US" sz="1000" dirty="0" err="1">
                <a:solidFill>
                  <a:prstClr val="white"/>
                </a:solidFill>
                <a:latin typeface="Arial Narrow" panose="020B0606020202030204" pitchFamily="34" charset="0"/>
              </a:rPr>
              <a:t>Inc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. -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Кейптаун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Арабские Эмираты                  </a:t>
            </a:r>
            <a:r>
              <a:rPr lang="en-US" sz="1000" dirty="0" err="1">
                <a:solidFill>
                  <a:prstClr val="white"/>
                </a:solidFill>
                <a:latin typeface="Arial Narrow" panose="020B0606020202030204" pitchFamily="34" charset="0"/>
              </a:rPr>
              <a:t>Ulmatec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Services L.L.C. –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Дубай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defTabSz="1279852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Канада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n-US" sz="600" dirty="0">
                <a:solidFill>
                  <a:prstClr val="white"/>
                </a:solidFill>
                <a:latin typeface="Arial Narrow" panose="020B0606020202030204" pitchFamily="34" charset="0"/>
              </a:rPr>
              <a:t>– </a:t>
            </a:r>
            <a:r>
              <a:rPr lang="ru-RU" sz="600" dirty="0">
                <a:solidFill>
                  <a:prstClr val="white"/>
                </a:solidFill>
                <a:latin typeface="Arial Narrow" panose="020B0606020202030204" pitchFamily="34" charset="0"/>
              </a:rPr>
              <a:t>Западное побережье </a:t>
            </a:r>
            <a:r>
              <a:rPr lang="en-US" sz="600" dirty="0">
                <a:solidFill>
                  <a:prstClr val="white"/>
                </a:solidFill>
                <a:latin typeface="Arial Narrow" panose="020B0606020202030204" pitchFamily="34" charset="0"/>
              </a:rPr>
              <a:t>/ </a:t>
            </a:r>
            <a:r>
              <a:rPr lang="ru-RU" sz="600" dirty="0">
                <a:solidFill>
                  <a:prstClr val="white"/>
                </a:solidFill>
                <a:latin typeface="Arial Narrow" panose="020B0606020202030204" pitchFamily="34" charset="0"/>
              </a:rPr>
              <a:t>Вел. озера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RAD-Power - Beaconsfield (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Монреаль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l)</a:t>
            </a:r>
          </a:p>
          <a:p>
            <a:pPr lvl="0" defTabSz="1279852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Канада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n-US" sz="600" dirty="0">
                <a:solidFill>
                  <a:prstClr val="white"/>
                </a:solidFill>
                <a:latin typeface="Arial Narrow" panose="020B0606020202030204" pitchFamily="34" charset="0"/>
              </a:rPr>
              <a:t>– </a:t>
            </a:r>
            <a:r>
              <a:rPr lang="ru-RU" sz="600" dirty="0">
                <a:solidFill>
                  <a:prstClr val="white"/>
                </a:solidFill>
                <a:latin typeface="Arial Narrow" panose="020B0606020202030204" pitchFamily="34" charset="0"/>
              </a:rPr>
              <a:t>Восточное побережье</a:t>
            </a:r>
            <a:r>
              <a:rPr lang="en-US" sz="600" dirty="0">
                <a:solidFill>
                  <a:prstClr val="white"/>
                </a:solidFill>
                <a:latin typeface="Arial Narrow" panose="020B0606020202030204" pitchFamily="34" charset="0"/>
              </a:rPr>
              <a:t>	              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Electro Marine Inc. –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Сиэтл </a:t>
            </a:r>
            <a:endParaRPr lang="en-US" sz="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defTabSz="1279852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США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n-US" sz="600" dirty="0">
                <a:solidFill>
                  <a:prstClr val="white"/>
                </a:solidFill>
                <a:latin typeface="Arial Narrow" panose="020B0606020202030204" pitchFamily="34" charset="0"/>
              </a:rPr>
              <a:t>– </a:t>
            </a:r>
            <a:r>
              <a:rPr lang="ru-RU" sz="600" dirty="0">
                <a:solidFill>
                  <a:prstClr val="white"/>
                </a:solidFill>
                <a:latin typeface="Arial Narrow" panose="020B0606020202030204" pitchFamily="34" charset="0"/>
              </a:rPr>
              <a:t>Восточное побережье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	         Electro Marine Inc. -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Сиэтл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endParaRPr lang="en-US" sz="1000" dirty="0">
              <a:solidFill>
                <a:prstClr val="white"/>
              </a:solidFill>
            </a:endParaRPr>
          </a:p>
          <a:p>
            <a:pPr lvl="0" defTabSz="1279852"/>
            <a:endParaRPr lang="en-US" sz="1000" dirty="0">
              <a:solidFill>
                <a:prstClr val="white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474B019C-5092-4356-B002-B6CBF3AEC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60" y="1081241"/>
            <a:ext cx="4682172" cy="2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89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907" y="164582"/>
            <a:ext cx="2701801" cy="349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687616" y="3685848"/>
            <a:ext cx="3456384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ru-RU" altLang="nb-NO" sz="1400" dirty="0"/>
              <a:t>Мы находимся на западном побережье Норвегии</a:t>
            </a:r>
            <a:endParaRPr lang="en-GB" altLang="nb-NO" sz="1400" dirty="0"/>
          </a:p>
        </p:txBody>
      </p:sp>
      <p:sp>
        <p:nvSpPr>
          <p:cNvPr id="3" name="Rektangel 2"/>
          <p:cNvSpPr/>
          <p:nvPr/>
        </p:nvSpPr>
        <p:spPr>
          <a:xfrm>
            <a:off x="107504" y="625252"/>
            <a:ext cx="5832648" cy="4214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altLang="en-US" sz="1800" b="1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ИСТОРИЯ</a:t>
            </a:r>
            <a:r>
              <a:rPr lang="en-GB" altLang="en-US" sz="1800" b="1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1884 – </a:t>
            </a:r>
            <a:r>
              <a:rPr lang="ru-RU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год основания компании</a:t>
            </a:r>
            <a:endParaRPr lang="en-GB" altLang="en-US" sz="1800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1900 – </a:t>
            </a:r>
            <a:r>
              <a:rPr lang="ru-RU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получена серебряная медаль на всемирной выставке в Париже 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ru-RU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1902 – </a:t>
            </a:r>
            <a:r>
              <a:rPr lang="ru-RU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изготовлен первый двигатель с винтом регулируемого шага (ВРШ) 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ru-RU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1932 – </a:t>
            </a:r>
            <a:r>
              <a:rPr lang="ru-RU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изготовлен первый гидравлический ВРШ</a:t>
            </a:r>
            <a:endParaRPr lang="en-GB" altLang="en-US" sz="1800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1975 – </a:t>
            </a:r>
            <a:r>
              <a:rPr lang="ru-RU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основной продукцией становятся гребные винты и редукторы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endParaRPr lang="en-GB" altLang="en-US" sz="16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altLang="en-US" sz="1800" b="1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Основная продукция компании в настоящее время</a:t>
            </a:r>
            <a:r>
              <a:rPr lang="en-GB" altLang="en-US" sz="1800" b="1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endParaRPr lang="en-GB" altLang="en-US" sz="2600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sz="20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понижающие редукторы</a:t>
            </a:r>
            <a:endParaRPr lang="en-GB" altLang="en-US" sz="1800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ВРШ</a:t>
            </a:r>
            <a:endParaRPr lang="en-GB" altLang="en-US" sz="1800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фиксированные насадки </a:t>
            </a:r>
            <a:r>
              <a:rPr lang="en-GB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/ </a:t>
            </a:r>
            <a:r>
              <a:rPr lang="ru-RU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рулевые насадки</a:t>
            </a:r>
            <a:endParaRPr lang="en-GB" altLang="en-US" sz="1800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системы дистанционного управления</a:t>
            </a:r>
            <a:endParaRPr lang="en-GB" altLang="en-US" sz="1800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524" b="89418" l="24077" r="97401">
                        <a14:foregroundMark x1="33242" y1="15344" x2="25855" y2="15344"/>
                        <a14:foregroundMark x1="37756" y1="19048" x2="36389" y2="23280"/>
                        <a14:foregroundMark x1="45144" y1="29630" x2="43228" y2="27513"/>
                        <a14:foregroundMark x1="77018" y1="20635" x2="74829" y2="20635"/>
                        <a14:foregroundMark x1="77565" y1="38624" x2="77565" y2="38624"/>
                        <a14:foregroundMark x1="91655" y1="36508" x2="91655" y2="3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55" r="875" b="23457"/>
          <a:stretch/>
        </p:blipFill>
        <p:spPr>
          <a:xfrm>
            <a:off x="0" y="16462"/>
            <a:ext cx="1138042" cy="2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53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937992" y="265212"/>
            <a:ext cx="6030416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altLang="nb-NO" sz="3200" b="1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ПРОИЗВОДСТВО</a:t>
            </a:r>
            <a:endParaRPr lang="en-GB" altLang="nb-NO" sz="1800" b="1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524" b="89418" l="24077" r="97401">
                        <a14:foregroundMark x1="33242" y1="15344" x2="25855" y2="15344"/>
                        <a14:foregroundMark x1="37756" y1="19048" x2="36389" y2="23280"/>
                        <a14:foregroundMark x1="45144" y1="29630" x2="43228" y2="27513"/>
                        <a14:foregroundMark x1="77018" y1="20635" x2="74829" y2="20635"/>
                        <a14:foregroundMark x1="77565" y1="38624" x2="77565" y2="38624"/>
                        <a14:foregroundMark x1="91655" y1="36508" x2="91655" y2="3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55" r="875" b="23457"/>
          <a:stretch/>
        </p:blipFill>
        <p:spPr>
          <a:xfrm>
            <a:off x="0" y="16462"/>
            <a:ext cx="1138042" cy="2962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39"/>
          <a:stretch/>
        </p:blipFill>
        <p:spPr bwMode="auto">
          <a:xfrm>
            <a:off x="251520" y="1201316"/>
            <a:ext cx="8712968" cy="43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67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xmlns="" val="2376858122"/>
              </p:ext>
            </p:extLst>
          </p:nvPr>
        </p:nvGraphicFramePr>
        <p:xfrm>
          <a:off x="0" y="337220"/>
          <a:ext cx="5652120" cy="40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7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524" b="89418" l="24077" r="97401">
                        <a14:foregroundMark x1="33242" y1="15344" x2="25855" y2="15344"/>
                        <a14:foregroundMark x1="37756" y1="19048" x2="36389" y2="23280"/>
                        <a14:foregroundMark x1="45144" y1="29630" x2="43228" y2="27513"/>
                        <a14:foregroundMark x1="77018" y1="20635" x2="74829" y2="20635"/>
                        <a14:foregroundMark x1="77565" y1="38624" x2="77565" y2="38624"/>
                        <a14:foregroundMark x1="91655" y1="36508" x2="91655" y2="3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55" r="875" b="23457"/>
          <a:stretch/>
        </p:blipFill>
        <p:spPr>
          <a:xfrm>
            <a:off x="0" y="16462"/>
            <a:ext cx="1138042" cy="296241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27765" y="1104472"/>
            <a:ext cx="371542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latin typeface="Arial Narrow" panose="020B0606020202030204" pitchFamily="34" charset="0"/>
              </a:rPr>
              <a:t>Суда снабжения</a:t>
            </a:r>
            <a:endParaRPr lang="en-US" sz="2800" dirty="0">
              <a:latin typeface="Arial Narrow" panose="020B0606020202030204" pitchFamily="34" charset="0"/>
            </a:endParaRPr>
          </a:p>
          <a:p>
            <a:pPr lvl="0"/>
            <a:r>
              <a:rPr lang="ru-RU" sz="2400" dirty="0">
                <a:latin typeface="Arial Narrow" panose="020B0606020202030204" pitchFamily="34" charset="0"/>
              </a:rPr>
              <a:t>Сейсморазведочные суда</a:t>
            </a:r>
            <a:endParaRPr lang="en-US" sz="2400" dirty="0">
              <a:latin typeface="Arial Narrow" panose="020B0606020202030204" pitchFamily="34" charset="0"/>
            </a:endParaRPr>
          </a:p>
          <a:p>
            <a:pPr lvl="0"/>
            <a:r>
              <a:rPr lang="ru-RU" sz="2800" dirty="0">
                <a:latin typeface="Arial Narrow" panose="020B0606020202030204" pitchFamily="34" charset="0"/>
              </a:rPr>
              <a:t>Килекторы</a:t>
            </a:r>
            <a:endParaRPr lang="en-US" sz="2800" dirty="0">
              <a:latin typeface="Arial Narrow" panose="020B0606020202030204" pitchFamily="34" charset="0"/>
            </a:endParaRPr>
          </a:p>
          <a:p>
            <a:pPr lvl="0"/>
            <a:r>
              <a:rPr lang="ru-RU" sz="2800" dirty="0">
                <a:latin typeface="Arial Narrow" panose="020B0606020202030204" pitchFamily="34" charset="0"/>
              </a:rPr>
              <a:t>Танкеры</a:t>
            </a:r>
            <a:endParaRPr lang="en-US" sz="2800" dirty="0">
              <a:latin typeface="Arial Narrow" panose="020B0606020202030204" pitchFamily="34" charset="0"/>
            </a:endParaRPr>
          </a:p>
          <a:p>
            <a:pPr lvl="0"/>
            <a:r>
              <a:rPr lang="ru-RU" sz="2800" dirty="0">
                <a:latin typeface="Arial Narrow" panose="020B0606020202030204" pitchFamily="34" charset="0"/>
              </a:rPr>
              <a:t>Суда береговой охраны</a:t>
            </a:r>
            <a:endParaRPr lang="en-US" sz="2800" dirty="0">
              <a:latin typeface="Arial Narrow" panose="020B0606020202030204" pitchFamily="34" charset="0"/>
            </a:endParaRPr>
          </a:p>
          <a:p>
            <a:pPr lvl="0"/>
            <a:r>
              <a:rPr lang="ru-RU" sz="2800" dirty="0">
                <a:latin typeface="Arial Narrow" panose="020B0606020202030204" pitchFamily="34" charset="0"/>
              </a:rPr>
              <a:t>Торговый флот</a:t>
            </a:r>
            <a:endParaRPr lang="en-US" sz="2800" dirty="0">
              <a:latin typeface="Arial Narrow" panose="020B0606020202030204" pitchFamily="34" charset="0"/>
            </a:endParaRPr>
          </a:p>
          <a:p>
            <a:pPr lvl="0"/>
            <a:r>
              <a:rPr lang="ru-RU" sz="2800" dirty="0">
                <a:latin typeface="Arial Narrow" panose="020B0606020202030204" pitchFamily="34" charset="0"/>
              </a:rPr>
              <a:t>Яхты - паромы</a:t>
            </a:r>
            <a:endParaRPr lang="en-US" sz="2800" dirty="0">
              <a:latin typeface="Arial Narrow" panose="020B0606020202030204" pitchFamily="34" charset="0"/>
            </a:endParaRPr>
          </a:p>
          <a:p>
            <a:pPr lvl="0"/>
            <a:r>
              <a:rPr lang="ru-RU" sz="2800" dirty="0">
                <a:latin typeface="Arial Narrow" panose="020B0606020202030204" pitchFamily="34" charset="0"/>
              </a:rPr>
              <a:t>Рыболовный флот</a:t>
            </a:r>
            <a:endParaRPr lang="en-US" sz="2800" dirty="0">
              <a:latin typeface="Arial Narrow" panose="020B0606020202030204" pitchFamily="34" charset="0"/>
            </a:endParaRPr>
          </a:p>
          <a:p>
            <a:pPr lvl="0"/>
            <a:r>
              <a:rPr lang="ru-RU" sz="2400" dirty="0">
                <a:solidFill>
                  <a:prstClr val="white"/>
                </a:solidFill>
                <a:latin typeface="Arial Narrow" panose="020B0606020202030204" pitchFamily="34" charset="0"/>
              </a:rPr>
              <a:t>Рыбохозяйственная отрасль</a:t>
            </a:r>
            <a:endParaRPr lang="en-US" sz="2400" dirty="0">
              <a:latin typeface="Arial Narrow" panose="020B0606020202030204" pitchFamily="34" charset="0"/>
            </a:endParaRPr>
          </a:p>
          <a:p>
            <a:pPr lvl="0"/>
            <a:r>
              <a:rPr lang="ru-RU" sz="2400" dirty="0">
                <a:latin typeface="Arial Narrow" panose="020B0606020202030204" pitchFamily="34" charset="0"/>
              </a:rPr>
              <a:t>Научно-исследовательские суда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92"/>
          <a:stretch/>
        </p:blipFill>
        <p:spPr>
          <a:xfrm>
            <a:off x="3923928" y="1200322"/>
            <a:ext cx="1656184" cy="112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de 12" descr="Geo Barents 2GO-15 copy.jpg"/>
          <p:cNvPicPr>
            <a:picLocks noChangeAspect="1"/>
          </p:cNvPicPr>
          <p:nvPr/>
        </p:nvPicPr>
        <p:blipFill rotWithShape="1">
          <a:blip r:embed="rId10" cstate="print"/>
          <a:srcRect l="1255" t="13580"/>
          <a:stretch/>
        </p:blipFill>
        <p:spPr>
          <a:xfrm>
            <a:off x="5652120" y="1201316"/>
            <a:ext cx="1647451" cy="112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88" t="4527" b="12346"/>
          <a:stretch/>
        </p:blipFill>
        <p:spPr bwMode="auto">
          <a:xfrm>
            <a:off x="7380312" y="1200322"/>
            <a:ext cx="1630302" cy="112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e 14" descr="Alpha Prosperity -01.jpg"/>
          <p:cNvPicPr>
            <a:picLocks noChangeAspect="1"/>
          </p:cNvPicPr>
          <p:nvPr/>
        </p:nvPicPr>
        <p:blipFill rotWithShape="1">
          <a:blip r:embed="rId12" cstate="print"/>
          <a:srcRect t="14618" b="451"/>
          <a:stretch/>
        </p:blipFill>
        <p:spPr>
          <a:xfrm>
            <a:off x="3923929" y="2436452"/>
            <a:ext cx="1656184" cy="93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2" t="2120"/>
          <a:stretch/>
        </p:blipFill>
        <p:spPr>
          <a:xfrm>
            <a:off x="5652120" y="2436451"/>
            <a:ext cx="1658138" cy="93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Bilde 16" descr="Dalfoss_20070607_099.JPG"/>
          <p:cNvPicPr>
            <a:picLocks noChangeAspect="1"/>
          </p:cNvPicPr>
          <p:nvPr/>
        </p:nvPicPr>
        <p:blipFill rotWithShape="1">
          <a:blip r:embed="rId14" cstate="print"/>
          <a:srcRect l="5913" t="7401" r="2159" b="13132"/>
          <a:stretch/>
        </p:blipFill>
        <p:spPr>
          <a:xfrm>
            <a:off x="7380314" y="2436451"/>
            <a:ext cx="1630302" cy="93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3" t="3784" r="1329" b="4028"/>
          <a:stretch/>
        </p:blipFill>
        <p:spPr>
          <a:xfrm>
            <a:off x="5652122" y="3505573"/>
            <a:ext cx="1656184" cy="954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Bilde 1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80" b="6048"/>
          <a:stretch/>
        </p:blipFill>
        <p:spPr>
          <a:xfrm>
            <a:off x="3923928" y="4585692"/>
            <a:ext cx="1656185" cy="919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Bilde 1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41" b="33296"/>
          <a:stretch/>
        </p:blipFill>
        <p:spPr>
          <a:xfrm>
            <a:off x="5652120" y="4585691"/>
            <a:ext cx="1656185" cy="919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Bilde 2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36" t="37579" r="23621" b="9810"/>
          <a:stretch/>
        </p:blipFill>
        <p:spPr>
          <a:xfrm>
            <a:off x="7380312" y="3505573"/>
            <a:ext cx="1635924" cy="954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3" y="4585693"/>
            <a:ext cx="1630302" cy="919984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" t="2799" r="824" b="12183"/>
          <a:stretch/>
        </p:blipFill>
        <p:spPr>
          <a:xfrm>
            <a:off x="3923928" y="3505573"/>
            <a:ext cx="1656184" cy="954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3789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767074111"/>
              </p:ext>
            </p:extLst>
          </p:nvPr>
        </p:nvGraphicFramePr>
        <p:xfrm>
          <a:off x="0" y="338542"/>
          <a:ext cx="5705827" cy="40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Bild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229" y="1057300"/>
            <a:ext cx="1637819" cy="1932157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1746731" y="3000553"/>
            <a:ext cx="18869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G60FP – </a:t>
            </a:r>
            <a:r>
              <a:rPr lang="ru-RU" sz="800" dirty="0">
                <a:latin typeface="Arial Narrow" panose="020B0606020202030204" pitchFamily="34" charset="0"/>
              </a:rPr>
              <a:t>подвод мощности д/эл. мотора</a:t>
            </a:r>
            <a:endParaRPr lang="en-US" sz="900" dirty="0">
              <a:latin typeface="Arial Narrow" panose="020B0606020202030204" pitchFamily="34" charset="0"/>
            </a:endParaRP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229" y="3227494"/>
            <a:ext cx="1771801" cy="1790246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1773783" y="5051326"/>
            <a:ext cx="170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G70FK – </a:t>
            </a:r>
            <a:r>
              <a:rPr lang="ru-RU" sz="1000" dirty="0">
                <a:latin typeface="Arial Narrow" panose="020B0606020202030204" pitchFamily="34" charset="0"/>
              </a:rPr>
              <a:t>отбор мощности</a:t>
            </a:r>
            <a:endParaRPr lang="en-US" sz="1000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для </a:t>
            </a:r>
            <a:r>
              <a:rPr lang="ru-RU" sz="1000" dirty="0" err="1">
                <a:latin typeface="Arial Narrow" panose="020B0606020202030204" pitchFamily="34" charset="0"/>
              </a:rPr>
              <a:t>валогенератора</a:t>
            </a:r>
            <a:endParaRPr lang="en-US" sz="1000" dirty="0">
              <a:latin typeface="Arial Narrow" panose="020B0606020202030204" pitchFamily="34" charset="0"/>
            </a:endParaRPr>
          </a:p>
          <a:p>
            <a:endParaRPr lang="en-US" sz="1000" dirty="0"/>
          </a:p>
          <a:p>
            <a:endParaRPr lang="en-US" sz="1000" dirty="0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1057301"/>
            <a:ext cx="1593184" cy="1923972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107504" y="2995185"/>
            <a:ext cx="1111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G50F </a:t>
            </a: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801"/>
          <a:stretch/>
        </p:blipFill>
        <p:spPr>
          <a:xfrm>
            <a:off x="3707903" y="1057300"/>
            <a:ext cx="1997924" cy="1923972"/>
          </a:xfrm>
          <a:prstGeom prst="rect">
            <a:avLst/>
          </a:prstGeom>
        </p:spPr>
      </p:pic>
      <p:sp>
        <p:nvSpPr>
          <p:cNvPr id="18" name="TekstSylinder 17"/>
          <p:cNvSpPr txBox="1"/>
          <p:nvPr/>
        </p:nvSpPr>
        <p:spPr>
          <a:xfrm>
            <a:off x="3593224" y="2969776"/>
            <a:ext cx="1772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G60FP – </a:t>
            </a:r>
            <a:r>
              <a:rPr lang="ru-RU" sz="800" dirty="0">
                <a:latin typeface="Arial Narrow" panose="020B0606020202030204" pitchFamily="34" charset="0"/>
              </a:rPr>
              <a:t>отбор / подвод мощности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92" t="7050" r="2795" b="3433"/>
          <a:stretch/>
        </p:blipFill>
        <p:spPr>
          <a:xfrm>
            <a:off x="3795528" y="3235678"/>
            <a:ext cx="1910300" cy="1497238"/>
          </a:xfrm>
          <a:prstGeom prst="rect">
            <a:avLst/>
          </a:prstGeom>
        </p:spPr>
      </p:pic>
      <p:sp>
        <p:nvSpPr>
          <p:cNvPr id="20" name="TekstSylinder 19"/>
          <p:cNvSpPr txBox="1"/>
          <p:nvPr/>
        </p:nvSpPr>
        <p:spPr>
          <a:xfrm>
            <a:off x="3795528" y="4732916"/>
            <a:ext cx="1637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G70HF</a:t>
            </a:r>
          </a:p>
          <a:p>
            <a:r>
              <a:rPr lang="ru-RU" sz="1000" dirty="0"/>
              <a:t>горизонтальное смещение</a:t>
            </a:r>
            <a:endParaRPr lang="en-US" sz="1000" dirty="0"/>
          </a:p>
        </p:txBody>
      </p:sp>
      <p:pic>
        <p:nvPicPr>
          <p:cNvPr id="21" name="Bild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235678"/>
            <a:ext cx="1477866" cy="1782062"/>
          </a:xfrm>
          <a:prstGeom prst="rect">
            <a:avLst/>
          </a:prstGeom>
        </p:spPr>
      </p:pic>
      <p:sp>
        <p:nvSpPr>
          <p:cNvPr id="22" name="TekstSylinder 21"/>
          <p:cNvSpPr txBox="1"/>
          <p:nvPr/>
        </p:nvSpPr>
        <p:spPr>
          <a:xfrm>
            <a:off x="93126" y="502883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6020202030204" pitchFamily="34" charset="0"/>
              </a:rPr>
              <a:t>G80FK – </a:t>
            </a:r>
            <a:r>
              <a:rPr lang="ru-RU" sz="1000" dirty="0">
                <a:latin typeface="Arial Narrow" panose="020B0606020202030204" pitchFamily="34" charset="0"/>
              </a:rPr>
              <a:t> отбор мощности</a:t>
            </a:r>
            <a:endParaRPr lang="en-US" sz="1000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для </a:t>
            </a:r>
            <a:r>
              <a:rPr lang="ru-RU" sz="1000" dirty="0" err="1">
                <a:latin typeface="Arial Narrow" panose="020B0606020202030204" pitchFamily="34" charset="0"/>
              </a:rPr>
              <a:t>валогенератора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pic>
        <p:nvPicPr>
          <p:cNvPr id="25" name="Bilde 24"/>
          <p:cNvPicPr>
            <a:picLocks noChangeAspect="1"/>
          </p:cNvPicPr>
          <p:nvPr/>
        </p:nvPicPr>
        <p:blipFill rotWithShape="1">
          <a:blip r:embed="rId13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9524" b="89418" l="24077" r="97401">
                        <a14:foregroundMark x1="33242" y1="15344" x2="25855" y2="15344"/>
                        <a14:foregroundMark x1="37756" y1="19048" x2="36389" y2="23280"/>
                        <a14:foregroundMark x1="45144" y1="29630" x2="43228" y2="27513"/>
                        <a14:foregroundMark x1="77018" y1="20635" x2="74829" y2="20635"/>
                        <a14:foregroundMark x1="77565" y1="38624" x2="77565" y2="38624"/>
                        <a14:foregroundMark x1="91655" y1="36508" x2="91655" y2="3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55" r="875" b="23457"/>
          <a:stretch/>
        </p:blipFill>
        <p:spPr>
          <a:xfrm>
            <a:off x="0" y="16462"/>
            <a:ext cx="1138042" cy="296241"/>
          </a:xfrm>
          <a:prstGeom prst="rect">
            <a:avLst/>
          </a:prstGeom>
        </p:spPr>
      </p:pic>
      <p:graphicFrame>
        <p:nvGraphicFramePr>
          <p:cNvPr id="23" name="Tabell 22">
            <a:extLst>
              <a:ext uri="{FF2B5EF4-FFF2-40B4-BE49-F238E27FC236}">
                <a16:creationId xmlns:a16="http://schemas.microsoft.com/office/drawing/2014/main" xmlns="" id="{B1319E3A-F85E-4DDA-A6D7-BA2424C28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9050151"/>
              </p:ext>
            </p:extLst>
          </p:nvPr>
        </p:nvGraphicFramePr>
        <p:xfrm>
          <a:off x="5937268" y="49188"/>
          <a:ext cx="3089641" cy="5845871"/>
        </p:xfrm>
        <a:graphic>
          <a:graphicData uri="http://schemas.openxmlformats.org/drawingml/2006/table">
            <a:tbl>
              <a:tblPr firstRow="1" bandRow="1"/>
              <a:tblGrid>
                <a:gridCol w="1793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76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7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0187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latinLnBrk="0" hangingPunct="1"/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ОДНОСТУПЕНЧАТЫЙ </a:t>
                      </a:r>
                      <a:endParaRPr kumimoji="0" lang="nb-NO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ПОНИЖАЮЩИЙ РЕДУКТОР</a:t>
                      </a:r>
                      <a:endParaRPr kumimoji="0" lang="nb-NO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283">
                <a:tc gridSpan="3">
                  <a:txBody>
                    <a:bodyPr/>
                    <a:lstStyle/>
                    <a:p>
                      <a:pPr marL="0" algn="l" rtl="0" eaLnBrk="1" latinLnBrk="0" hangingPunct="1"/>
                      <a:endParaRPr kumimoji="0" lang="nb-NO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endParaRPr kumimoji="0" lang="nb-NO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endParaRPr kumimoji="0" lang="nb-NO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endParaRPr kumimoji="0" lang="nb-NO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22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Тип редуктора</a:t>
                      </a:r>
                      <a:endParaRPr lang="nb-NO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Вертикальное смещение</a:t>
                      </a:r>
                      <a:r>
                        <a:rPr lang="nb-NO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 G18-G105  </a:t>
                      </a:r>
                    </a:p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Горизонтальное смещение</a:t>
                      </a:r>
                      <a:r>
                        <a:rPr lang="nb-NO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 G50-G105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Мощность</a:t>
                      </a:r>
                      <a:endParaRPr kumimoji="0" lang="nb-NO" sz="9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nb-NO" sz="10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0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кВт</a:t>
                      </a:r>
                      <a:r>
                        <a:rPr kumimoji="0" lang="nb-NO" sz="10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Скорость</a:t>
                      </a:r>
                      <a:r>
                        <a:rPr kumimoji="0" lang="nb-NO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b-NO" sz="10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0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об/мин</a:t>
                      </a:r>
                      <a:r>
                        <a:rPr kumimoji="0" lang="nb-NO" sz="10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  <a:endParaRPr kumimoji="0" lang="nb-NO" sz="10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10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algn="l"/>
                      <a:r>
                        <a:rPr lang="nb-NO" sz="800" dirty="0">
                          <a:solidFill>
                            <a:schemeClr val="tx1"/>
                          </a:solidFill>
                        </a:rPr>
                        <a:t>G18 – F – K – FK –</a:t>
                      </a:r>
                      <a:r>
                        <a:rPr lang="nb-NO" sz="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800" dirty="0">
                          <a:solidFill>
                            <a:schemeClr val="tx1"/>
                          </a:solidFill>
                        </a:rPr>
                        <a:t>FKV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10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algn="l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G23 – F – K – FK</a:t>
                      </a:r>
                      <a:r>
                        <a:rPr kumimoji="0" lang="nb-NO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FKV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10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algn="l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G27 – F – K – FK – FKV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10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algn="l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G30 – F – K – FK – FKV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10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algn="l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G35 F – FK – FKV - FR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10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algn="l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G42 F – FK – FKV - FR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202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G50 F – FK – FKV</a:t>
                      </a:r>
                      <a:r>
                        <a:rPr kumimoji="0" lang="nb-NO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</a:t>
                      </a:r>
                      <a:r>
                        <a:rPr kumimoji="0" lang="nb-NO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FR</a:t>
                      </a:r>
                      <a:endParaRPr kumimoji="0" lang="nb-NO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10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G60 F – FK – FKV – FP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10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G70 F – FK – FKV – FP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1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G80LF – LFK – LFKV - LFP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4500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010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G80 F – FK – FKV – FP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010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G90 F – FK – FKV – FP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010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G105 F –</a:t>
                      </a:r>
                      <a:r>
                        <a:rPr kumimoji="0" lang="nb-NO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FK – FKV</a:t>
                      </a:r>
                      <a:r>
                        <a:rPr kumimoji="0" lang="nb-NO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FP</a:t>
                      </a:r>
                      <a:endParaRPr kumimoji="0" lang="nb-NO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8000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010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G120 F –</a:t>
                      </a:r>
                      <a:r>
                        <a:rPr kumimoji="0" lang="nb-NO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FK – FKV</a:t>
                      </a:r>
                      <a:r>
                        <a:rPr kumimoji="0" lang="nb-NO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FP</a:t>
                      </a:r>
                      <a:endParaRPr kumimoji="0" lang="nb-NO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nb-NO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529927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sz="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 = </a:t>
                      </a:r>
                      <a:r>
                        <a:rPr kumimoji="0" lang="ru-RU" sz="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свободно стоящий</a:t>
                      </a:r>
                      <a:r>
                        <a:rPr kumimoji="0" lang="en-US" sz="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K = </a:t>
                      </a:r>
                      <a:r>
                        <a:rPr kumimoji="0" lang="ru-RU" sz="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отбор мощности</a:t>
                      </a:r>
                      <a:r>
                        <a:rPr kumimoji="0" lang="en-US" sz="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6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 = </a:t>
                      </a:r>
                      <a:r>
                        <a:rPr kumimoji="0" lang="ru-RU" sz="6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подвод мощности</a:t>
                      </a:r>
                      <a:endParaRPr kumimoji="0" lang="en-US" sz="6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en-US" sz="6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 = </a:t>
                      </a:r>
                      <a:r>
                        <a:rPr kumimoji="0" lang="ru-RU" sz="6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дополнительная зубчатая передача для большого понижения</a:t>
                      </a:r>
                      <a:endParaRPr kumimoji="0" lang="en-US" sz="6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en-US" sz="6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 = </a:t>
                      </a:r>
                      <a:r>
                        <a:rPr kumimoji="0" lang="ru-RU" sz="6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горизонтальное смещение</a:t>
                      </a:r>
                      <a:r>
                        <a:rPr kumimoji="0" lang="en-US" sz="6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6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редукторов </a:t>
                      </a:r>
                      <a:r>
                        <a:rPr kumimoji="0" lang="en-US" sz="6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G50 – G105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en-US" sz="6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 = </a:t>
                      </a:r>
                      <a:r>
                        <a:rPr kumimoji="0" lang="ru-RU" sz="6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дополнительная зубчатая передача для вращения винта</a:t>
                      </a:r>
                      <a:endParaRPr kumimoji="0" lang="en-US" sz="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0" lang="nb-NO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0" lang="nb-NO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24" name="Bilde 23">
            <a:extLst>
              <a:ext uri="{FF2B5EF4-FFF2-40B4-BE49-F238E27FC236}">
                <a16:creationId xmlns:a16="http://schemas.microsoft.com/office/drawing/2014/main" xmlns="" id="{D196D642-E301-4AD7-9B8C-67B21DAAD6A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05"/>
          <a:stretch/>
        </p:blipFill>
        <p:spPr>
          <a:xfrm>
            <a:off x="6688302" y="553244"/>
            <a:ext cx="1613167" cy="62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39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486923574"/>
              </p:ext>
            </p:extLst>
          </p:nvPr>
        </p:nvGraphicFramePr>
        <p:xfrm>
          <a:off x="0" y="312728"/>
          <a:ext cx="5652120" cy="40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Bild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6080" y="841276"/>
            <a:ext cx="1922287" cy="338437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260" b="24682"/>
          <a:stretch/>
        </p:blipFill>
        <p:spPr>
          <a:xfrm>
            <a:off x="5800616" y="4646658"/>
            <a:ext cx="3168352" cy="864095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6081" y="4331380"/>
            <a:ext cx="1922285" cy="1179373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79512" y="833686"/>
            <a:ext cx="331859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Редуктор типа 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GXU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спроектирован для небольшого компактного машинного отделения, где двигатели устанавливаются над гребным валом. Это позволяет более эффективно использовать пространство на судне для перевозки грузов. 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endParaRPr lang="ru-RU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Редуктор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GXU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может работать от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: </a:t>
            </a:r>
          </a:p>
          <a:p>
            <a:pPr lvl="0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дизельных двигателей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,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двигателей на сжиженном газе или от электромоторов. 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Такой редуктор устанавливается на следующих судах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:</a:t>
            </a:r>
          </a:p>
          <a:p>
            <a:pPr marL="171450" lvl="0" indent="-171450">
              <a:buFontTx/>
              <a:buChar char="-"/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балкеры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marL="171450" lvl="0" indent="-171450">
              <a:buFontTx/>
              <a:buChar char="-"/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грузовые суда общего назначения</a:t>
            </a:r>
            <a:r>
              <a:rPr lang="en-US" sz="10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</a:p>
          <a:p>
            <a:pPr marL="171450" lvl="0" indent="-171450">
              <a:buFontTx/>
              <a:buChar char="-"/>
            </a:pP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суда для перевозки живой рыбы </a:t>
            </a:r>
            <a:endParaRPr lang="en-US" sz="1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/>
            <a:endParaRPr lang="en-US" sz="800" dirty="0">
              <a:solidFill>
                <a:prstClr val="white"/>
              </a:solidFill>
            </a:endParaRP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433565"/>
            <a:ext cx="3163286" cy="2077630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11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524" b="89418" l="24077" r="97401">
                        <a14:foregroundMark x1="33242" y1="15344" x2="25855" y2="15344"/>
                        <a14:foregroundMark x1="37756" y1="19048" x2="36389" y2="23280"/>
                        <a14:foregroundMark x1="45144" y1="29630" x2="43228" y2="27513"/>
                        <a14:foregroundMark x1="77018" y1="20635" x2="74829" y2="20635"/>
                        <a14:foregroundMark x1="77565" y1="38624" x2="77565" y2="38624"/>
                        <a14:foregroundMark x1="91655" y1="36508" x2="91655" y2="3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55" r="875" b="23457"/>
          <a:stretch/>
        </p:blipFill>
        <p:spPr>
          <a:xfrm>
            <a:off x="0" y="16462"/>
            <a:ext cx="1138042" cy="296241"/>
          </a:xfrm>
          <a:prstGeom prst="rect">
            <a:avLst/>
          </a:prstGeom>
        </p:spPr>
      </p:pic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xmlns="" id="{BD02E3E2-2A8E-45B4-BF45-E04CC4048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6485409"/>
              </p:ext>
            </p:extLst>
          </p:nvPr>
        </p:nvGraphicFramePr>
        <p:xfrm>
          <a:off x="5800615" y="312703"/>
          <a:ext cx="3168353" cy="4208653"/>
        </p:xfrm>
        <a:graphic>
          <a:graphicData uri="http://schemas.openxmlformats.org/drawingml/2006/table">
            <a:tbl>
              <a:tblPr firstRow="1" bandRow="1"/>
              <a:tblGrid>
                <a:gridCol w="1735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8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43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9615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ПОНИЖАЮЩИЙ РЕДУКТОР </a:t>
                      </a:r>
                      <a:r>
                        <a:rPr kumimoji="0" lang="nb-NO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GXU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6592">
                <a:tc gridSpan="3">
                  <a:txBody>
                    <a:bodyPr/>
                    <a:lstStyle/>
                    <a:p>
                      <a:endParaRPr kumimoji="0" lang="nb-NO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35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10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Тип редуктора</a:t>
                      </a:r>
                      <a:endParaRPr kumimoji="0" lang="nb-NO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Мощность</a:t>
                      </a:r>
                      <a:endParaRPr kumimoji="0" lang="nb-NO" sz="9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nb-NO" sz="10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0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кВт</a:t>
                      </a:r>
                      <a:r>
                        <a:rPr kumimoji="0" lang="nb-NO" sz="10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10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Скорость</a:t>
                      </a:r>
                      <a:r>
                        <a:rPr kumimoji="0" lang="nb-NO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об/мин</a:t>
                      </a:r>
                      <a:r>
                        <a:rPr kumimoji="0" lang="nb-NO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  <a:endParaRPr kumimoji="0" lang="nb-NO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84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GXU270 F – FK – FP - FKV 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84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GXU300 F – FK – FP – FKV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2100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84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GXU420 F – FK – FP – FKV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84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GXU500 F – FK – FP – FKV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1500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84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GXU600 F – FK – FP - FKV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1500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8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GXU700 F – FK – FP - FKV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2500</a:t>
                      </a:r>
                    </a:p>
                  </a:txBody>
                  <a:tcPr marL="91436" marR="91436" marT="45703" marB="457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91436" marR="91436" marT="45703" marB="457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1752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sz="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 = </a:t>
                      </a:r>
                      <a:r>
                        <a:rPr kumimoji="0" lang="ru-RU" sz="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свободно стоящий</a:t>
                      </a:r>
                      <a:endParaRPr kumimoji="0" lang="en-US" sz="8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en-US" sz="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 = </a:t>
                      </a:r>
                      <a:r>
                        <a:rPr kumimoji="0" lang="ru-RU" sz="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отбор мощности</a:t>
                      </a:r>
                      <a:endParaRPr kumimoji="0" lang="en-US" sz="8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en-US" sz="8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 = </a:t>
                      </a:r>
                      <a:r>
                        <a:rPr kumimoji="0" lang="ru-RU" sz="8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дополнительная зубчатая передача для большого понижения</a:t>
                      </a:r>
                      <a:endParaRPr kumimoji="0" lang="en-US" sz="8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en-US" sz="8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 = </a:t>
                      </a:r>
                      <a:r>
                        <a:rPr kumimoji="0" lang="ru-RU" sz="8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подвод мощности</a:t>
                      </a:r>
                      <a:endParaRPr kumimoji="0" lang="en-US" sz="8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0" lang="nb-NO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0" lang="nb-NO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6" name="Bilde 15">
            <a:extLst>
              <a:ext uri="{FF2B5EF4-FFF2-40B4-BE49-F238E27FC236}">
                <a16:creationId xmlns:a16="http://schemas.microsoft.com/office/drawing/2014/main" xmlns="" id="{ACC76539-0C80-4F50-98F8-627441A00E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9985" y="960774"/>
            <a:ext cx="1080120" cy="8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86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10512609"/>
              </p:ext>
            </p:extLst>
          </p:nvPr>
        </p:nvGraphicFramePr>
        <p:xfrm>
          <a:off x="0" y="338803"/>
          <a:ext cx="5652120" cy="40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ktangel 9"/>
          <p:cNvSpPr/>
          <p:nvPr/>
        </p:nvSpPr>
        <p:spPr>
          <a:xfrm>
            <a:off x="27180" y="772047"/>
            <a:ext cx="5703775" cy="132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100" dirty="0">
                <a:solidFill>
                  <a:prstClr val="white"/>
                </a:solidFill>
                <a:latin typeface="Arial Narrow" panose="020B0606020202030204" pitchFamily="34" charset="0"/>
              </a:rPr>
              <a:t>Суммирующий редуктор является компромиссным решением. </a:t>
            </a:r>
            <a:endParaRPr lang="en-GB" sz="11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100" dirty="0">
                <a:solidFill>
                  <a:prstClr val="white"/>
                </a:solidFill>
                <a:latin typeface="Arial Narrow" panose="020B0606020202030204" pitchFamily="34" charset="0"/>
              </a:rPr>
              <a:t>Используя верную компоновку главных двигателей и электромоторов, обеспечивается снижение выбросов и  снижение расхода топлива. Такая система обеспечивает универсальность, экономичность и безопасность. </a:t>
            </a:r>
            <a:endParaRPr lang="en-GB" sz="11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100" dirty="0">
                <a:solidFill>
                  <a:prstClr val="white"/>
                </a:solidFill>
                <a:latin typeface="Arial Narrow" panose="020B0606020202030204" pitchFamily="34" charset="0"/>
              </a:rPr>
              <a:t>Редуктор может работать от дизельных двигателей, газовых двигателей или от установки, включающей вышеуказанные механизмы. </a:t>
            </a:r>
            <a:endParaRPr lang="en-GB" sz="1000" b="1" dirty="0">
              <a:solidFill>
                <a:prstClr val="white"/>
              </a:solidFill>
              <a:latin typeface="Book Antiqua"/>
            </a:endParaRP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GB" sz="1000" b="1" dirty="0">
              <a:solidFill>
                <a:prstClr val="white"/>
              </a:solidFill>
              <a:latin typeface="Book Antiqua"/>
            </a:endParaRP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GB" sz="1000" b="1" dirty="0">
              <a:solidFill>
                <a:prstClr val="white"/>
              </a:solidFill>
              <a:latin typeface="Book Antiqua"/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10"/>
          <a:stretch/>
        </p:blipFill>
        <p:spPr>
          <a:xfrm>
            <a:off x="260646" y="1842160"/>
            <a:ext cx="2410179" cy="167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de 11" descr="Geo Barents 2GO-15 copy.jpg"/>
          <p:cNvPicPr>
            <a:picLocks noChangeAspect="1"/>
          </p:cNvPicPr>
          <p:nvPr/>
        </p:nvPicPr>
        <p:blipFill rotWithShape="1">
          <a:blip r:embed="rId8" cstate="print"/>
          <a:srcRect l="5119" t="13580" r="5978"/>
          <a:stretch/>
        </p:blipFill>
        <p:spPr>
          <a:xfrm>
            <a:off x="2879068" y="1878824"/>
            <a:ext cx="2176894" cy="1641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647" y="3719985"/>
            <a:ext cx="2410179" cy="1617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01" b="4113"/>
          <a:stretch/>
        </p:blipFill>
        <p:spPr>
          <a:xfrm>
            <a:off x="2879067" y="3719985"/>
            <a:ext cx="2176894" cy="1624022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260647" y="5344007"/>
            <a:ext cx="5175449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solidFill>
                  <a:prstClr val="white"/>
                </a:solidFill>
              </a:rPr>
              <a:t>Редуктор </a:t>
            </a:r>
            <a:r>
              <a:rPr lang="en-GB" sz="1000" dirty="0">
                <a:solidFill>
                  <a:prstClr val="white"/>
                </a:solidFill>
              </a:rPr>
              <a:t> 2G60-80F </a:t>
            </a:r>
            <a:r>
              <a:rPr lang="ru-RU" sz="1000" dirty="0">
                <a:solidFill>
                  <a:prstClr val="white"/>
                </a:solidFill>
              </a:rPr>
              <a:t>работающий от электромоторов</a:t>
            </a:r>
            <a:r>
              <a:rPr lang="en-GB" sz="1000" dirty="0">
                <a:solidFill>
                  <a:prstClr val="white"/>
                </a:solidFill>
              </a:rPr>
              <a:t>	3D </a:t>
            </a:r>
            <a:r>
              <a:rPr lang="ru-RU" sz="1000" dirty="0">
                <a:solidFill>
                  <a:prstClr val="white"/>
                </a:solidFill>
              </a:rPr>
              <a:t>модель редуктора </a:t>
            </a:r>
            <a:r>
              <a:rPr lang="en-GB" sz="1000" dirty="0">
                <a:solidFill>
                  <a:prstClr val="white"/>
                </a:solidFill>
              </a:rPr>
              <a:t>2G60-80F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GB" sz="1000" b="1" dirty="0">
              <a:solidFill>
                <a:prstClr val="white"/>
              </a:solidFill>
            </a:endParaRP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11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524" b="89418" l="24077" r="97401">
                        <a14:foregroundMark x1="33242" y1="15344" x2="25855" y2="15344"/>
                        <a14:foregroundMark x1="37756" y1="19048" x2="36389" y2="23280"/>
                        <a14:foregroundMark x1="45144" y1="29630" x2="43228" y2="27513"/>
                        <a14:foregroundMark x1="77018" y1="20635" x2="74829" y2="20635"/>
                        <a14:foregroundMark x1="77565" y1="38624" x2="77565" y2="38624"/>
                        <a14:foregroundMark x1="91655" y1="36508" x2="91655" y2="3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55" r="875" b="23457"/>
          <a:stretch/>
        </p:blipFill>
        <p:spPr>
          <a:xfrm>
            <a:off x="0" y="16462"/>
            <a:ext cx="1138042" cy="296241"/>
          </a:xfrm>
          <a:prstGeom prst="rect">
            <a:avLst/>
          </a:prstGeom>
        </p:spPr>
      </p:pic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xmlns="" id="{D77B480B-E480-44C4-9DC6-8BFA89DE2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2287601"/>
              </p:ext>
            </p:extLst>
          </p:nvPr>
        </p:nvGraphicFramePr>
        <p:xfrm>
          <a:off x="5730955" y="1313043"/>
          <a:ext cx="3250902" cy="4030964"/>
        </p:xfrm>
        <a:graphic>
          <a:graphicData uri="http://schemas.openxmlformats.org/drawingml/2006/table">
            <a:tbl>
              <a:tblPr firstRow="1" bandRow="1"/>
              <a:tblGrid>
                <a:gridCol w="1828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1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8460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СУММИРУЮЩИЙ РЕДУКТОР</a:t>
                      </a:r>
                      <a:endParaRPr kumimoji="0" lang="nb-NO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957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1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Тип редуктора</a:t>
                      </a:r>
                      <a:endParaRPr kumimoji="0" lang="nb-NO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Мощность</a:t>
                      </a:r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кВт</a:t>
                      </a:r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Скорость</a:t>
                      </a:r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об/мин</a:t>
                      </a:r>
                      <a:r>
                        <a:rPr kumimoji="0" lang="nb-NO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4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2G23-35 F – FK – FP</a:t>
                      </a:r>
                    </a:p>
                  </a:txBody>
                  <a:tcPr marL="91433" marR="91433" marT="45708" marB="457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2x600</a:t>
                      </a:r>
                    </a:p>
                  </a:txBody>
                  <a:tcPr marL="91433" marR="91433" marT="45708" marB="45708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marL="91433" marR="91433" marT="45708" marB="4570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4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2G27-42 F – FK – FP</a:t>
                      </a:r>
                    </a:p>
                  </a:txBody>
                  <a:tcPr marL="91433" marR="91433" marT="45708" marB="457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2x750</a:t>
                      </a:r>
                    </a:p>
                  </a:txBody>
                  <a:tcPr marL="91433" marR="91433" marT="45708" marB="45708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2100</a:t>
                      </a:r>
                    </a:p>
                  </a:txBody>
                  <a:tcPr marL="91433" marR="91433" marT="45708" marB="4570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4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2G30-50 F – FK – FP</a:t>
                      </a:r>
                    </a:p>
                  </a:txBody>
                  <a:tcPr marL="91433" marR="91433" marT="45708" marB="457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2x1000</a:t>
                      </a:r>
                    </a:p>
                  </a:txBody>
                  <a:tcPr marL="91433" marR="91433" marT="45708" marB="45708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91433" marR="91433" marT="45708" marB="4570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4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2G42-60 F – FK – FP</a:t>
                      </a:r>
                    </a:p>
                  </a:txBody>
                  <a:tcPr marL="91433" marR="91433" marT="45708" marB="457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2x1750</a:t>
                      </a:r>
                    </a:p>
                  </a:txBody>
                  <a:tcPr marL="91433" marR="91433" marT="45708" marB="45708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1600</a:t>
                      </a:r>
                    </a:p>
                  </a:txBody>
                  <a:tcPr marL="91433" marR="91433" marT="45708" marB="4570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74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2G50-70 F – FK – FP</a:t>
                      </a:r>
                    </a:p>
                  </a:txBody>
                  <a:tcPr marL="91433" marR="91433" marT="45708" marB="457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2x2000</a:t>
                      </a:r>
                    </a:p>
                  </a:txBody>
                  <a:tcPr marL="91433" marR="91433" marT="45708" marB="45708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91433" marR="91433" marT="45708" marB="4570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4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2G60-80 F – FK – FP</a:t>
                      </a:r>
                    </a:p>
                  </a:txBody>
                  <a:tcPr marL="91433" marR="91433" marT="45708" marB="45708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2x3000</a:t>
                      </a:r>
                    </a:p>
                  </a:txBody>
                  <a:tcPr marL="91433" marR="91433" marT="45708" marB="45708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91433" marR="91433" marT="45708" marB="4570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51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2G70-105 F - FK – FP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2x4000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51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2G80-120 F - FK – FP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2x6000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7033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sz="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 = </a:t>
                      </a:r>
                      <a:r>
                        <a:rPr kumimoji="0" lang="ru-RU" sz="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свободно стоящий</a:t>
                      </a:r>
                      <a:r>
                        <a:rPr kumimoji="0" lang="en-US" sz="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K = </a:t>
                      </a:r>
                      <a:r>
                        <a:rPr kumimoji="0" lang="ru-RU" sz="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отбор мощности</a:t>
                      </a:r>
                      <a:r>
                        <a:rPr kumimoji="0" lang="en-US" sz="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8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 = </a:t>
                      </a:r>
                      <a:r>
                        <a:rPr kumimoji="0" lang="ru-RU" sz="8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подвод мощности</a:t>
                      </a:r>
                      <a:endParaRPr kumimoji="0" lang="en-US" sz="8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0" lang="nb-NO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0" lang="nb-NO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17" name="Bilde 16">
            <a:extLst>
              <a:ext uri="{FF2B5EF4-FFF2-40B4-BE49-F238E27FC236}">
                <a16:creationId xmlns:a16="http://schemas.microsoft.com/office/drawing/2014/main" xmlns="" id="{EEC9278F-70FB-43A2-8BC9-315C710F402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54" b="10425"/>
          <a:stretch/>
        </p:blipFill>
        <p:spPr>
          <a:xfrm>
            <a:off x="6451035" y="1972852"/>
            <a:ext cx="1584176" cy="6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07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79512" y="841276"/>
            <a:ext cx="8831888" cy="539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ea typeface="Arial Unicode MS" pitchFamily="34" charset="-128"/>
                <a:cs typeface="Arial Unicode MS"/>
              </a:rPr>
              <a:t>Предусмотрены различные варианты системы электронного</a:t>
            </a: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ea typeface="Arial Unicode MS" pitchFamily="34" charset="-128"/>
                <a:cs typeface="Arial Unicode MS"/>
              </a:rPr>
              <a:t>дистанционного управления, от одной панели управления шагом до систем с несколькими панелями на </a:t>
            </a: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000" dirty="0">
                <a:ea typeface="Arial Unicode MS" pitchFamily="34" charset="-128"/>
                <a:cs typeface="Arial Unicode MS"/>
              </a:rPr>
              <a:t>мостике. Возможны варианты с рукоятками на кресле судоводителя. </a:t>
            </a:r>
            <a:endParaRPr lang="en-US" sz="1000" dirty="0">
              <a:ea typeface="Arial Unicode MS" pitchFamily="34" charset="-128"/>
              <a:cs typeface="Arial Unicode MS"/>
            </a:endParaRPr>
          </a:p>
          <a:p>
            <a:pPr lvl="0" defTabSz="1279852"/>
            <a:endParaRPr lang="en-US" sz="1000" dirty="0">
              <a:ea typeface="Arial Unicode MS" pitchFamily="34" charset="-128"/>
              <a:cs typeface="Arial Unicode MS"/>
            </a:endParaRPr>
          </a:p>
          <a:p>
            <a:pPr lvl="0" defTabSz="1279852"/>
            <a:r>
              <a:rPr lang="ru-RU" sz="1000" dirty="0">
                <a:ea typeface="Arial Unicode MS" pitchFamily="34" charset="-128"/>
                <a:cs typeface="Arial Unicode MS"/>
              </a:rPr>
              <a:t>Электронная </a:t>
            </a:r>
            <a:r>
              <a:rPr lang="ru-RU" sz="1000" dirty="0" err="1">
                <a:ea typeface="Arial Unicode MS" pitchFamily="34" charset="-128"/>
                <a:cs typeface="Arial Unicode MS"/>
              </a:rPr>
              <a:t>пропульсивная</a:t>
            </a:r>
            <a:r>
              <a:rPr lang="ru-RU" sz="1000" dirty="0">
                <a:ea typeface="Arial Unicode MS" pitchFamily="34" charset="-128"/>
                <a:cs typeface="Arial Unicode MS"/>
              </a:rPr>
              <a:t> система предназначена для судов с ВРШ</a:t>
            </a:r>
            <a:endParaRPr lang="en-US" sz="1000" dirty="0">
              <a:ea typeface="Arial Unicode MS" pitchFamily="34" charset="-128"/>
              <a:cs typeface="Arial Unicode MS"/>
            </a:endParaRPr>
          </a:p>
          <a:p>
            <a:pPr lvl="0" defTabSz="1279852"/>
            <a:r>
              <a:rPr lang="ru-RU" sz="1000" dirty="0">
                <a:ea typeface="Arial Unicode MS" pitchFamily="34" charset="-128"/>
                <a:cs typeface="Arial Unicode MS"/>
              </a:rPr>
              <a:t>Система соответствует принципу безотказности, имеет высокую степень резервирования, понятна </a:t>
            </a:r>
          </a:p>
          <a:p>
            <a:pPr lvl="0" defTabSz="1279852"/>
            <a:r>
              <a:rPr lang="ru-RU" sz="1000" dirty="0">
                <a:ea typeface="Arial Unicode MS" pitchFamily="34" charset="-128"/>
                <a:cs typeface="Arial Unicode MS"/>
              </a:rPr>
              <a:t>пользователю, может использоваться в нескольких рабочих режимах.  </a:t>
            </a: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1000" b="1" dirty="0">
              <a:ea typeface="Arial Unicode MS" pitchFamily="34" charset="-128"/>
              <a:cs typeface="Arial Unicode MS"/>
            </a:endParaRP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1000" b="1" dirty="0">
                <a:ea typeface="Arial Unicode MS" pitchFamily="34" charset="-128"/>
                <a:cs typeface="Arial Unicode MS"/>
              </a:rPr>
              <a:t>Предусмотрены различные рабочие режимы</a:t>
            </a:r>
            <a:r>
              <a:rPr lang="en-US" sz="1000" b="1" dirty="0">
                <a:ea typeface="Arial Unicode MS" pitchFamily="34" charset="-128"/>
                <a:cs typeface="Arial Unicode MS"/>
              </a:rPr>
              <a:t>:</a:t>
            </a: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000" dirty="0">
                <a:ea typeface="Arial Unicode MS" pitchFamily="34" charset="-128"/>
                <a:cs typeface="Arial Unicode MS"/>
              </a:rPr>
              <a:t>- </a:t>
            </a:r>
            <a:r>
              <a:rPr lang="ru-RU" sz="1000" dirty="0">
                <a:ea typeface="Arial Unicode MS" pitchFamily="34" charset="-128"/>
                <a:cs typeface="Arial Unicode MS"/>
              </a:rPr>
              <a:t>Комбинаторный режим</a:t>
            </a:r>
            <a:r>
              <a:rPr lang="en-US" sz="1000" dirty="0">
                <a:ea typeface="Arial Unicode MS" pitchFamily="34" charset="-128"/>
                <a:cs typeface="Arial Unicode MS"/>
              </a:rPr>
              <a:t>				</a:t>
            </a: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000" dirty="0">
                <a:ea typeface="Arial Unicode MS" pitchFamily="34" charset="-128"/>
                <a:cs typeface="Arial Unicode MS"/>
              </a:rPr>
              <a:t>- </a:t>
            </a:r>
            <a:r>
              <a:rPr lang="ru-RU" sz="1000" dirty="0">
                <a:ea typeface="Arial Unicode MS" pitchFamily="34" charset="-128"/>
                <a:cs typeface="Arial Unicode MS"/>
              </a:rPr>
              <a:t>Индивидуальный режим</a:t>
            </a:r>
            <a:endParaRPr lang="en-US" sz="1000" dirty="0">
              <a:ea typeface="Arial Unicode MS" pitchFamily="34" charset="-128"/>
              <a:cs typeface="Arial Unicode MS"/>
            </a:endParaRP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1000" dirty="0">
                <a:ea typeface="Arial Unicode MS" pitchFamily="34" charset="-128"/>
                <a:cs typeface="Arial Unicode MS"/>
              </a:rPr>
              <a:t>- Отбор мощности при фиксированных </a:t>
            </a: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1000" dirty="0">
                <a:ea typeface="Arial Unicode MS" pitchFamily="34" charset="-128"/>
                <a:cs typeface="Arial Unicode MS"/>
              </a:rPr>
              <a:t>оборотах</a:t>
            </a:r>
            <a:endParaRPr lang="en-US" sz="1000" dirty="0">
              <a:ea typeface="Arial Unicode MS" pitchFamily="34" charset="-128"/>
              <a:cs typeface="Arial Unicode MS"/>
            </a:endParaRP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000" dirty="0">
                <a:ea typeface="Arial Unicode MS" pitchFamily="34" charset="-128"/>
                <a:cs typeface="Arial Unicode MS"/>
              </a:rPr>
              <a:t>- </a:t>
            </a:r>
            <a:r>
              <a:rPr lang="ru-RU" sz="1000" dirty="0">
                <a:ea typeface="Arial Unicode MS" pitchFamily="34" charset="-128"/>
                <a:cs typeface="Arial Unicode MS"/>
              </a:rPr>
              <a:t>Режим «возврата в порт»</a:t>
            </a:r>
            <a:endParaRPr lang="en-US" sz="1000" dirty="0">
              <a:ea typeface="Arial Unicode MS" pitchFamily="34" charset="-128"/>
              <a:cs typeface="Arial Unicode MS"/>
            </a:endParaRP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000" dirty="0">
                <a:ea typeface="Arial Unicode MS" pitchFamily="34" charset="-128"/>
                <a:cs typeface="Arial Unicode MS"/>
              </a:rPr>
              <a:t>- </a:t>
            </a:r>
            <a:r>
              <a:rPr lang="ru-RU" sz="1000" dirty="0">
                <a:ea typeface="Arial Unicode MS" pitchFamily="34" charset="-128"/>
                <a:cs typeface="Arial Unicode MS"/>
              </a:rPr>
              <a:t>Форсированный режим</a:t>
            </a:r>
            <a:endParaRPr lang="en-US" sz="1000" dirty="0">
              <a:ea typeface="Arial Unicode MS" pitchFamily="34" charset="-128"/>
              <a:cs typeface="Arial Unicode MS"/>
            </a:endParaRP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000" dirty="0">
                <a:ea typeface="Arial Unicode MS" pitchFamily="34" charset="-128"/>
                <a:cs typeface="Arial Unicode MS"/>
              </a:rPr>
              <a:t>- </a:t>
            </a:r>
            <a:r>
              <a:rPr lang="ru-RU" sz="1000" dirty="0">
                <a:ea typeface="Arial Unicode MS" pitchFamily="34" charset="-128"/>
                <a:cs typeface="Arial Unicode MS"/>
              </a:rPr>
              <a:t>Двухскоростной режим</a:t>
            </a:r>
            <a:endParaRPr lang="en-US" sz="1000" dirty="0">
              <a:ea typeface="Arial Unicode MS" pitchFamily="34" charset="-128"/>
              <a:cs typeface="Arial Unicode MS"/>
            </a:endParaRP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000" dirty="0">
                <a:ea typeface="Arial Unicode MS" pitchFamily="34" charset="-128"/>
                <a:cs typeface="Arial Unicode MS"/>
              </a:rPr>
              <a:t>- </a:t>
            </a:r>
            <a:r>
              <a:rPr lang="ru-RU" sz="1000" dirty="0">
                <a:ea typeface="Arial Unicode MS" pitchFamily="34" charset="-128"/>
                <a:cs typeface="Arial Unicode MS"/>
              </a:rPr>
              <a:t>Режим пожаротушения</a:t>
            </a:r>
            <a:endParaRPr lang="en-US" sz="1000" dirty="0">
              <a:ea typeface="Arial Unicode MS" pitchFamily="34" charset="-128"/>
              <a:cs typeface="Arial Unicode MS"/>
            </a:endParaRP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000" dirty="0">
                <a:ea typeface="Arial Unicode MS" pitchFamily="34" charset="-128"/>
                <a:cs typeface="Arial Unicode MS"/>
              </a:rPr>
              <a:t>- </a:t>
            </a:r>
            <a:r>
              <a:rPr lang="ru-RU" sz="1000" dirty="0">
                <a:ea typeface="Arial Unicode MS" pitchFamily="34" charset="-128"/>
                <a:cs typeface="Arial Unicode MS"/>
              </a:rPr>
              <a:t>Интерфейс с регистратором данных</a:t>
            </a: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1000" dirty="0">
                <a:ea typeface="Arial Unicode MS" pitchFamily="34" charset="-128"/>
                <a:cs typeface="Arial Unicode MS"/>
              </a:rPr>
              <a:t>рейса (РДР)</a:t>
            </a:r>
            <a:endParaRPr lang="en-US" sz="1000" dirty="0">
              <a:ea typeface="Arial Unicode MS" pitchFamily="34" charset="-128"/>
              <a:cs typeface="Arial Unicode MS"/>
            </a:endParaRP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1000" dirty="0">
                <a:ea typeface="Arial Unicode MS" pitchFamily="34" charset="-128"/>
                <a:cs typeface="Arial Unicode MS"/>
              </a:rPr>
              <a:t>-Интерфейс с системой управления </a:t>
            </a: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1000" dirty="0">
                <a:ea typeface="Arial Unicode MS" pitchFamily="34" charset="-128"/>
                <a:cs typeface="Arial Unicode MS"/>
              </a:rPr>
              <a:t>судном</a:t>
            </a:r>
            <a:endParaRPr lang="en-US" sz="1000" dirty="0">
              <a:ea typeface="Arial Unicode MS" pitchFamily="34" charset="-128"/>
              <a:cs typeface="Arial Unicode MS"/>
            </a:endParaRP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1000" dirty="0">
                <a:ea typeface="Arial Unicode MS" pitchFamily="34" charset="-128"/>
                <a:cs typeface="Arial Unicode MS"/>
              </a:rPr>
              <a:t>- Интерфейс с системой динамического</a:t>
            </a:r>
          </a:p>
          <a:p>
            <a:pPr lvl="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1000" dirty="0">
                <a:ea typeface="Arial Unicode MS" pitchFamily="34" charset="-128"/>
                <a:cs typeface="Arial Unicode MS"/>
              </a:rPr>
              <a:t>позиционирования и джойстика </a:t>
            </a:r>
          </a:p>
          <a:p>
            <a:pPr marL="171450" lvl="0" indent="-17145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Char char="-"/>
              <a:defRPr/>
            </a:pPr>
            <a:endParaRPr lang="en-US" sz="1000" b="1" dirty="0">
              <a:ea typeface="Arial Unicode MS" pitchFamily="34" charset="-128"/>
              <a:cs typeface="Arial Unicode MS"/>
            </a:endParaRPr>
          </a:p>
          <a:p>
            <a:pPr marL="171450" lvl="0" indent="-171450" defTabSz="12798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Char char="-"/>
              <a:defRPr/>
            </a:pPr>
            <a:endParaRPr lang="en-US" sz="1000" b="1" dirty="0">
              <a:ea typeface="Arial Unicode MS" pitchFamily="34" charset="-128"/>
              <a:cs typeface="Arial Unicode MS"/>
            </a:endParaRPr>
          </a:p>
          <a:p>
            <a:pPr lvl="0" defTabSz="1279852"/>
            <a:endParaRPr lang="en-US" sz="1000" b="1" dirty="0">
              <a:ea typeface="Arial Unicode MS" pitchFamily="34" charset="-128"/>
              <a:cs typeface="Arial Unicode MS"/>
            </a:endParaRPr>
          </a:p>
          <a:p>
            <a:pPr lvl="0" defTabSz="1279852"/>
            <a:endParaRPr lang="en-US" sz="1000" b="1" dirty="0">
              <a:solidFill>
                <a:prstClr val="white"/>
              </a:solidFill>
              <a:ea typeface="Arial Unicode MS" pitchFamily="34" charset="-128"/>
              <a:cs typeface="Arial Unicode MS"/>
            </a:endParaRPr>
          </a:p>
          <a:p>
            <a:pPr lvl="0" defTabSz="1279852"/>
            <a:endParaRPr lang="en-US" sz="1000" b="1" dirty="0">
              <a:solidFill>
                <a:prstClr val="white"/>
              </a:solidFill>
              <a:ea typeface="Arial Unicode MS" pitchFamily="34" charset="-128"/>
              <a:cs typeface="Arial Unicode MS"/>
            </a:endParaRPr>
          </a:p>
          <a:p>
            <a:pPr lvl="0" defTabSz="1279852"/>
            <a:endParaRPr lang="en-US" sz="1000" b="1" dirty="0">
              <a:solidFill>
                <a:prstClr val="white"/>
              </a:solidFill>
              <a:ea typeface="Arial Unicode MS" pitchFamily="34" charset="-128"/>
              <a:cs typeface="Arial Unicode MS"/>
            </a:endParaRPr>
          </a:p>
          <a:p>
            <a:pPr lvl="0" defTabSz="1279852"/>
            <a:endParaRPr lang="en-US" sz="1000" b="1" dirty="0">
              <a:solidFill>
                <a:prstClr val="white"/>
              </a:solidFill>
              <a:ea typeface="Arial Unicode MS" pitchFamily="34" charset="-128"/>
              <a:cs typeface="Arial Unicode MS"/>
            </a:endParaRPr>
          </a:p>
          <a:p>
            <a:pPr lvl="0" defTabSz="1279852"/>
            <a:endParaRPr lang="en-US" sz="1000" b="1" dirty="0">
              <a:solidFill>
                <a:prstClr val="white"/>
              </a:solidFill>
              <a:ea typeface="Arial Unicode MS" pitchFamily="34" charset="-128"/>
              <a:cs typeface="Arial Unicode MS"/>
            </a:endParaRPr>
          </a:p>
          <a:p>
            <a:pPr lvl="0" defTabSz="1279852"/>
            <a:endParaRPr lang="en-US" sz="1000" b="1" dirty="0">
              <a:solidFill>
                <a:prstClr val="white"/>
              </a:solidFill>
              <a:ea typeface="Arial Unicode MS" pitchFamily="34" charset="-128"/>
              <a:cs typeface="Arial Unicode MS"/>
            </a:endParaRPr>
          </a:p>
          <a:p>
            <a:pPr lvl="0" defTabSz="1279852"/>
            <a:endParaRPr lang="en-US" sz="1000" b="1" dirty="0">
              <a:solidFill>
                <a:prstClr val="white"/>
              </a:solidFill>
              <a:ea typeface="Arial Unicode MS" pitchFamily="34" charset="-128"/>
              <a:cs typeface="Arial Unicode MS"/>
            </a:endParaRPr>
          </a:p>
          <a:p>
            <a:pPr lvl="0" defTabSz="1279852"/>
            <a:endParaRPr lang="en-US" sz="1000" b="1" dirty="0">
              <a:solidFill>
                <a:prstClr val="white"/>
              </a:solidFill>
              <a:ea typeface="Arial Unicode MS" pitchFamily="34" charset="-128"/>
              <a:cs typeface="Arial Unicode MS"/>
            </a:endParaRPr>
          </a:p>
          <a:p>
            <a:pPr lvl="0" defTabSz="1279852"/>
            <a:endParaRPr lang="en-US" sz="1000" dirty="0">
              <a:ea typeface="Arial Unicode MS" pitchFamily="34" charset="-128"/>
              <a:cs typeface="Arial Unicode MS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0" y="337220"/>
            <a:ext cx="5652120" cy="393120"/>
            <a:chOff x="0" y="3483"/>
            <a:chExt cx="5652120" cy="393120"/>
          </a:xfrm>
        </p:grpSpPr>
        <p:sp>
          <p:nvSpPr>
            <p:cNvPr id="10" name="Avrundet rektangel 9"/>
            <p:cNvSpPr/>
            <p:nvPr/>
          </p:nvSpPr>
          <p:spPr>
            <a:xfrm>
              <a:off x="0" y="3483"/>
              <a:ext cx="5652120" cy="39312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vrundet rektangel 4"/>
            <p:cNvSpPr/>
            <p:nvPr/>
          </p:nvSpPr>
          <p:spPr>
            <a:xfrm>
              <a:off x="19191" y="22674"/>
              <a:ext cx="5613738" cy="354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ДИСТАНЦИОННОЕ УПРАВЛЕНИЕ</a:t>
              </a:r>
              <a:endParaRPr lang="en-US" sz="1600" kern="1200" dirty="0"/>
            </a:p>
          </p:txBody>
        </p:sp>
      </p:grpSp>
      <p:pic>
        <p:nvPicPr>
          <p:cNvPr id="12" name="Bil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23904"/>
            <a:ext cx="2743826" cy="3103401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524" b="89418" l="24077" r="97401">
                        <a14:foregroundMark x1="33242" y1="15344" x2="25855" y2="15344"/>
                        <a14:foregroundMark x1="37756" y1="19048" x2="36389" y2="23280"/>
                        <a14:foregroundMark x1="45144" y1="29630" x2="43228" y2="27513"/>
                        <a14:foregroundMark x1="77018" y1="20635" x2="74829" y2="20635"/>
                        <a14:foregroundMark x1="77565" y1="38624" x2="77565" y2="38624"/>
                        <a14:foregroundMark x1="91655" y1="36508" x2="91655" y2="3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55" r="875" b="23457"/>
          <a:stretch/>
        </p:blipFill>
        <p:spPr>
          <a:xfrm>
            <a:off x="0" y="16462"/>
            <a:ext cx="1138042" cy="296241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2E2B70B6-B015-4971-B533-8742C6236E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346661"/>
            <a:ext cx="3005145" cy="31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740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68685383"/>
              </p:ext>
            </p:extLst>
          </p:nvPr>
        </p:nvGraphicFramePr>
        <p:xfrm>
          <a:off x="0" y="332593"/>
          <a:ext cx="5661249" cy="40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5577167"/>
              </p:ext>
            </p:extLst>
          </p:nvPr>
        </p:nvGraphicFramePr>
        <p:xfrm>
          <a:off x="5785159" y="2036557"/>
          <a:ext cx="1516193" cy="1413873"/>
        </p:xfrm>
        <a:graphic>
          <a:graphicData uri="http://schemas.openxmlformats.org/drawingml/2006/table">
            <a:tbl>
              <a:tblPr firstRow="1" bandRow="1"/>
              <a:tblGrid>
                <a:gridCol w="363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2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6600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latinLnBrk="0" hangingPunct="1"/>
                      <a:r>
                        <a:rPr kumimoji="0" lang="nb-NO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–х лопастной винт</a:t>
                      </a:r>
                      <a:endParaRPr kumimoji="0" lang="nb-NO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27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Тип</a:t>
                      </a:r>
                      <a:endParaRPr lang="nb-NO" sz="6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Диаметр вала </a:t>
                      </a:r>
                      <a:r>
                        <a:rPr kumimoji="0" lang="nb-NO" sz="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  <a:r>
                        <a:rPr kumimoji="0" lang="nb-NO" sz="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Диаметр винта </a:t>
                      </a:r>
                      <a:r>
                        <a:rPr kumimoji="0" lang="nb-NO" sz="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  <a:r>
                        <a:rPr kumimoji="0" lang="nb-NO" sz="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nb-NO" sz="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1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algn="l"/>
                      <a:r>
                        <a:rPr lang="nb-NO" sz="600" dirty="0">
                          <a:solidFill>
                            <a:schemeClr val="tx1"/>
                          </a:solidFill>
                        </a:rPr>
                        <a:t>P26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1000 - 1250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1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algn="l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P30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100 - 120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1200 - 1500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1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algn="l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P35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120 - 130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1400</a:t>
                      </a:r>
                      <a:r>
                        <a:rPr kumimoji="0" lang="nb-NO" sz="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1700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707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600" kern="120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Диаметр вала и диаметр винта приведены для примера</a:t>
                      </a:r>
                      <a:endParaRPr kumimoji="0" lang="en-US" sz="600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0" lang="nb-NO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0" lang="nb-NO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170952" y="841276"/>
            <a:ext cx="4331981" cy="4758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900" dirty="0">
                <a:solidFill>
                  <a:prstClr val="white"/>
                </a:solidFill>
              </a:rPr>
              <a:t>Винты регулируемого шага имеют диаметры от </a:t>
            </a:r>
            <a:r>
              <a:rPr lang="en-US" sz="900" dirty="0">
                <a:solidFill>
                  <a:prstClr val="white"/>
                </a:solidFill>
              </a:rPr>
              <a:t>1000</a:t>
            </a:r>
            <a:r>
              <a:rPr lang="ru-RU" sz="900" dirty="0">
                <a:solidFill>
                  <a:prstClr val="white"/>
                </a:solidFill>
              </a:rPr>
              <a:t> мм</a:t>
            </a:r>
            <a:r>
              <a:rPr lang="en-US" sz="900" dirty="0">
                <a:solidFill>
                  <a:prstClr val="white"/>
                </a:solidFill>
              </a:rPr>
              <a:t> </a:t>
            </a:r>
            <a:r>
              <a:rPr lang="ru-RU" sz="900" dirty="0">
                <a:solidFill>
                  <a:prstClr val="white"/>
                </a:solidFill>
              </a:rPr>
              <a:t>до</a:t>
            </a:r>
            <a:r>
              <a:rPr lang="en-US" sz="900" dirty="0">
                <a:solidFill>
                  <a:prstClr val="white"/>
                </a:solidFill>
              </a:rPr>
              <a:t> 5000</a:t>
            </a:r>
            <a:r>
              <a:rPr lang="ru-RU" sz="900" dirty="0">
                <a:solidFill>
                  <a:prstClr val="white"/>
                </a:solidFill>
              </a:rPr>
              <a:t>мм.  Возможны варианты с </a:t>
            </a:r>
            <a:r>
              <a:rPr lang="en-US" sz="900" dirty="0">
                <a:solidFill>
                  <a:prstClr val="white"/>
                </a:solidFill>
              </a:rPr>
              <a:t>3, 4 </a:t>
            </a:r>
            <a:r>
              <a:rPr lang="ru-RU" sz="900" dirty="0">
                <a:solidFill>
                  <a:prstClr val="white"/>
                </a:solidFill>
              </a:rPr>
              <a:t>или</a:t>
            </a:r>
            <a:r>
              <a:rPr lang="en-US" sz="900" dirty="0">
                <a:solidFill>
                  <a:prstClr val="white"/>
                </a:solidFill>
              </a:rPr>
              <a:t> 5 </a:t>
            </a:r>
            <a:r>
              <a:rPr lang="ru-RU" sz="900" dirty="0">
                <a:solidFill>
                  <a:prstClr val="white"/>
                </a:solidFill>
              </a:rPr>
              <a:t>лопастями</a:t>
            </a:r>
            <a:r>
              <a:rPr lang="en-US" sz="900" dirty="0">
                <a:solidFill>
                  <a:prstClr val="white"/>
                </a:solidFill>
              </a:rPr>
              <a:t>. </a:t>
            </a: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900" dirty="0">
                <a:solidFill>
                  <a:prstClr val="white"/>
                </a:solidFill>
              </a:rPr>
              <a:t>Ступица винта и лопасти выполнены из никель-алюминиевой бронзы. </a:t>
            </a:r>
            <a:endParaRPr lang="en-US" sz="900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900" dirty="0">
                <a:solidFill>
                  <a:prstClr val="white"/>
                </a:solidFill>
              </a:rPr>
              <a:t>Также предусмотрены винты из нержавеющей стали.</a:t>
            </a:r>
            <a:endParaRPr lang="en-US" sz="900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sz="900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900" dirty="0">
                <a:solidFill>
                  <a:prstClr val="white"/>
                </a:solidFill>
              </a:rPr>
              <a:t>Гидродинамические расчеты лопасти выполнены на основании подробного компьютерного анализа, с учетом многолетнего опыта компании </a:t>
            </a:r>
            <a:r>
              <a:rPr lang="en-US" sz="900" dirty="0" err="1">
                <a:solidFill>
                  <a:prstClr val="white"/>
                </a:solidFill>
              </a:rPr>
              <a:t>Finnøy</a:t>
            </a:r>
            <a:r>
              <a:rPr lang="ru-RU" sz="900" dirty="0">
                <a:solidFill>
                  <a:prstClr val="white"/>
                </a:solidFill>
              </a:rPr>
              <a:t>. </a:t>
            </a:r>
            <a:endParaRPr lang="en-US" sz="900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900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900" dirty="0">
                <a:solidFill>
                  <a:prstClr val="white"/>
                </a:solidFill>
              </a:rPr>
              <a:t>Шаг винта изменяется тягой, проходящей внутри гребного вала.</a:t>
            </a:r>
            <a:endParaRPr lang="en-US" sz="900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900" dirty="0">
                <a:solidFill>
                  <a:prstClr val="white"/>
                </a:solidFill>
              </a:rPr>
              <a:t>Тяга передает аксиальное усилие от серво-поршня, установленного внутри редуктора.</a:t>
            </a:r>
            <a:endParaRPr lang="en-US" sz="900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1000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1000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1000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1000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1000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1000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1000" b="1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1000" b="1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1000" b="1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1000" b="1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1000" b="1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sz="1000" b="1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1000" b="1" dirty="0">
                <a:solidFill>
                  <a:prstClr val="white"/>
                </a:solidFill>
              </a:rPr>
              <a:t>ПРОЕКТИРОВАНИЕ ВИНТА</a:t>
            </a:r>
            <a:endParaRPr lang="en-US" sz="1000" b="1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1000" dirty="0">
                <a:solidFill>
                  <a:prstClr val="white"/>
                </a:solidFill>
              </a:rPr>
              <a:t>При проектировании винтов используется специальное программное обеспечение и наработки компании </a:t>
            </a:r>
            <a:r>
              <a:rPr lang="en-US" sz="1000" dirty="0" err="1">
                <a:solidFill>
                  <a:prstClr val="white"/>
                </a:solidFill>
              </a:rPr>
              <a:t>Finnøy</a:t>
            </a:r>
            <a:r>
              <a:rPr lang="ru-RU" sz="1000" dirty="0">
                <a:solidFill>
                  <a:prstClr val="white"/>
                </a:solidFill>
              </a:rPr>
              <a:t>. Лопасти рассчитаны на максимальные рабочие характеристики по тяге, КПД, шуму и вибрациям. Лопасти механически обработаны и отбалансированы по стандарту 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endParaRPr lang="ru-RU" sz="1000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000" dirty="0">
                <a:solidFill>
                  <a:prstClr val="white"/>
                </a:solidFill>
              </a:rPr>
              <a:t>ISO 484.</a:t>
            </a: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000" dirty="0">
                <a:solidFill>
                  <a:prstClr val="white"/>
                </a:solidFill>
              </a:rPr>
              <a:t>     </a:t>
            </a:r>
            <a:r>
              <a:rPr lang="ru-RU" sz="1000" b="1" dirty="0">
                <a:solidFill>
                  <a:prstClr val="white"/>
                </a:solidFill>
              </a:rPr>
              <a:t>ФЛЮГЕРНЫЙ РЕЖИМ</a:t>
            </a:r>
            <a:endParaRPr lang="en-US" sz="1000" b="1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900" b="1" dirty="0">
                <a:solidFill>
                  <a:prstClr val="white"/>
                </a:solidFill>
              </a:rPr>
              <a:t>Флюгерный режим применяется для уменьшения сопротивления трения</a:t>
            </a: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900" b="1" dirty="0">
                <a:solidFill>
                  <a:prstClr val="white"/>
                </a:solidFill>
              </a:rPr>
              <a:t>винта, когда тот не используется</a:t>
            </a:r>
            <a:endParaRPr lang="en-US" sz="900" b="1" dirty="0">
              <a:solidFill>
                <a:prstClr val="white"/>
              </a:solidFill>
            </a:endParaRP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ru-RU" sz="900" b="1" dirty="0">
                <a:solidFill>
                  <a:prstClr val="white"/>
                </a:solidFill>
              </a:rPr>
              <a:t>Такой режим используется на парусных судах и на двусторонних паромах. </a:t>
            </a:r>
            <a:endParaRPr lang="en-US" sz="900" b="1" dirty="0">
              <a:solidFill>
                <a:prstClr val="white"/>
              </a:solidFill>
            </a:endParaRP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098" y="943033"/>
            <a:ext cx="692999" cy="664054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276"/>
          <a:stretch/>
        </p:blipFill>
        <p:spPr>
          <a:xfrm>
            <a:off x="4743099" y="1676908"/>
            <a:ext cx="692998" cy="86760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6653" y="2608137"/>
            <a:ext cx="705890" cy="698625"/>
          </a:xfrm>
          <a:prstGeom prst="rect">
            <a:avLst/>
          </a:prstGeom>
        </p:spPr>
      </p:pic>
      <p:pic>
        <p:nvPicPr>
          <p:cNvPr id="16" name="Bilde 15"/>
          <p:cNvPicPr/>
          <p:nvPr/>
        </p:nvPicPr>
        <p:blipFill rotWithShape="1">
          <a:blip r:embed="rId10" cstate="print"/>
          <a:srcRect r="4773"/>
          <a:stretch/>
        </p:blipFill>
        <p:spPr bwMode="auto">
          <a:xfrm>
            <a:off x="4743098" y="3494566"/>
            <a:ext cx="192510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de 16"/>
          <p:cNvPicPr/>
          <p:nvPr/>
        </p:nvPicPr>
        <p:blipFill rotWithShape="1">
          <a:blip r:embed="rId11" cstate="print"/>
          <a:srcRect l="20209"/>
          <a:stretch/>
        </p:blipFill>
        <p:spPr bwMode="auto">
          <a:xfrm>
            <a:off x="6668200" y="3494566"/>
            <a:ext cx="232300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1436"/>
            <a:ext cx="315459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" name="Bilde 19"/>
          <p:cNvPicPr>
            <a:picLocks noChangeAspect="1"/>
          </p:cNvPicPr>
          <p:nvPr/>
        </p:nvPicPr>
        <p:blipFill rotWithShape="1">
          <a:blip r:embed="rId13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9524" b="89418" l="24077" r="97401">
                        <a14:foregroundMark x1="33242" y1="15344" x2="25855" y2="15344"/>
                        <a14:foregroundMark x1="37756" y1="19048" x2="36389" y2="23280"/>
                        <a14:foregroundMark x1="45144" y1="29630" x2="43228" y2="27513"/>
                        <a14:foregroundMark x1="77018" y1="20635" x2="74829" y2="20635"/>
                        <a14:foregroundMark x1="77565" y1="38624" x2="77565" y2="38624"/>
                        <a14:foregroundMark x1="91655" y1="36508" x2="91655" y2="3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55" r="875" b="23457"/>
          <a:stretch/>
        </p:blipFill>
        <p:spPr>
          <a:xfrm>
            <a:off x="0" y="16462"/>
            <a:ext cx="1138042" cy="296241"/>
          </a:xfrm>
          <a:prstGeom prst="rect">
            <a:avLst/>
          </a:prstGeom>
        </p:spPr>
      </p:pic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xmlns="" id="{27314D31-03E4-4D31-809E-94FEEBFCB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1263463"/>
              </p:ext>
            </p:extLst>
          </p:nvPr>
        </p:nvGraphicFramePr>
        <p:xfrm>
          <a:off x="7335022" y="116481"/>
          <a:ext cx="1656184" cy="3337444"/>
        </p:xfrm>
        <a:graphic>
          <a:graphicData uri="http://schemas.openxmlformats.org/drawingml/2006/table">
            <a:tbl>
              <a:tblPr firstRow="1" bandRow="1"/>
              <a:tblGrid>
                <a:gridCol w="3859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0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8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3818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0" lang="nb-NO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–х лопастной винт</a:t>
                      </a:r>
                      <a:endParaRPr kumimoji="0" lang="nb-NO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15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Тип</a:t>
                      </a:r>
                      <a:endParaRPr lang="nb-NO" sz="6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Диаметр вала </a:t>
                      </a:r>
                      <a:r>
                        <a:rPr kumimoji="0" lang="nb-NO" sz="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  <a:r>
                        <a:rPr kumimoji="0" lang="nb-NO" sz="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Диаметр винта </a:t>
                      </a:r>
                      <a:r>
                        <a:rPr kumimoji="0" lang="nb-NO" sz="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  <a:r>
                        <a:rPr kumimoji="0" lang="nb-NO" sz="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nb-NO" sz="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1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P31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100 - 120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1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P34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120 - 130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1100 – 1500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1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P39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130 - 150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1300 – 1700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P44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130 - 150</a:t>
                      </a:r>
                    </a:p>
                  </a:txBody>
                  <a:tcPr marL="91436" marR="91436" marT="45703" marB="457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1600 - 2000</a:t>
                      </a:r>
                    </a:p>
                  </a:txBody>
                  <a:tcPr marL="91436" marR="91436" marT="45703" marB="457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1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P50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150 - 170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1700 – 2100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01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P58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170 - 190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2000 – 2400</a:t>
                      </a:r>
                    </a:p>
                  </a:txBody>
                  <a:tcPr marL="91436" marR="91436" marT="45703" marB="4570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30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P65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200 - 220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2200 - 2700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30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P70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220 - 260 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2300 - 2900 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30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P78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260 - 280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2600 - 3400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30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P85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280 - 320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3000 – 3600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30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P95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320 - 360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3200 – 3800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30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P105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360 - 400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3500 – 4200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30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P120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400 - 460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4000 – 5300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P135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460</a:t>
                      </a:r>
                      <a:r>
                        <a:rPr kumimoji="0" lang="nb-NO" sz="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- 520</a:t>
                      </a:r>
                      <a:endParaRPr kumimoji="0" lang="nb-NO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4500 - 6000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4580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600" kern="120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Диаметр вала и диаметр винта приведены для примера</a:t>
                      </a:r>
                      <a:endParaRPr kumimoji="0" lang="en-US" sz="600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0" lang="nb-NO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0" lang="nb-NO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graphicFrame>
        <p:nvGraphicFramePr>
          <p:cNvPr id="21" name="Tabell 20">
            <a:extLst>
              <a:ext uri="{FF2B5EF4-FFF2-40B4-BE49-F238E27FC236}">
                <a16:creationId xmlns:a16="http://schemas.microsoft.com/office/drawing/2014/main" xmlns="" id="{9521AF37-2426-4EDD-9340-48F207E75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4063668"/>
              </p:ext>
            </p:extLst>
          </p:nvPr>
        </p:nvGraphicFramePr>
        <p:xfrm>
          <a:off x="5785159" y="116481"/>
          <a:ext cx="1512000" cy="1596806"/>
        </p:xfrm>
        <a:graphic>
          <a:graphicData uri="http://schemas.openxmlformats.org/drawingml/2006/table">
            <a:tbl>
              <a:tblPr firstRow="1" bandRow="1"/>
              <a:tblGrid>
                <a:gridCol w="362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0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6452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latinLnBrk="0" hangingPunct="1"/>
                      <a:r>
                        <a:rPr kumimoji="0" lang="nb-NO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ru-RU" sz="9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лопастной винт</a:t>
                      </a:r>
                      <a:endParaRPr kumimoji="0" lang="nb-NO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31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Тип</a:t>
                      </a:r>
                      <a:endParaRPr lang="nb-NO" sz="6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Диаметр вала </a:t>
                      </a:r>
                      <a:r>
                        <a:rPr kumimoji="0" lang="nb-NO" sz="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  <a:r>
                        <a:rPr kumimoji="0" lang="nb-NO" sz="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Диаметр винта </a:t>
                      </a:r>
                      <a:r>
                        <a:rPr kumimoji="0" lang="nb-NO" sz="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  <a:r>
                        <a:rPr kumimoji="0" lang="nb-NO" sz="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nb-NO" sz="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16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algn="l"/>
                      <a:r>
                        <a:rPr lang="nb-NO" sz="600" dirty="0">
                          <a:solidFill>
                            <a:schemeClr val="tx1"/>
                          </a:solidFill>
                        </a:rPr>
                        <a:t>P45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 – 150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1200 – 1500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16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algn="l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P52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 – 170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1400 - 2000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16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algn="l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P60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170 – 200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1pPr>
                      <a:lvl2pPr marL="6400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2pPr>
                      <a:lvl3pPr marL="12801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3pPr>
                      <a:lvl4pPr marL="19202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4pPr>
                      <a:lvl5pPr marL="256032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5pPr>
                      <a:lvl6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6pPr>
                      <a:lvl7pPr marL="384048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7pPr>
                      <a:lvl8pPr marL="448056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8pPr>
                      <a:lvl9pPr marL="512064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/>
                          <a:cs typeface="Arial Unicode MS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1600</a:t>
                      </a:r>
                      <a:r>
                        <a:rPr kumimoji="0" lang="nb-NO" sz="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- 2100</a:t>
                      </a:r>
                      <a:endParaRPr kumimoji="0" lang="nb-NO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1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P68</a:t>
                      </a: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200 - 220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1900 – 2300</a:t>
                      </a: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9810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400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801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202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5603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8404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4805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1206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Диаметр вала и диаметр винта приведены для примера</a:t>
                      </a:r>
                      <a:endParaRPr kumimoji="0" lang="en-US" sz="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0" lang="nb-NO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0" lang="nb-NO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2987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i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is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pis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15935</TotalTime>
  <Words>1400</Words>
  <Application>Microsoft Office PowerPoint</Application>
  <PresentationFormat>Экран (16:10)</PresentationFormat>
  <Paragraphs>398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Spiss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arne</dc:creator>
  <cp:lastModifiedBy>l.bogdanova</cp:lastModifiedBy>
  <cp:revision>928</cp:revision>
  <cp:lastPrinted>2013-07-11T08:58:49Z</cp:lastPrinted>
  <dcterms:created xsi:type="dcterms:W3CDTF">2010-11-08T07:33:29Z</dcterms:created>
  <dcterms:modified xsi:type="dcterms:W3CDTF">2018-06-13T08:20:57Z</dcterms:modified>
</cp:coreProperties>
</file>